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omments/modernComment_1E39_75B48423.xml" ContentType="application/vnd.ms-powerpoint.comment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24" r:id="rId4"/>
  </p:sldMasterIdLst>
  <p:notesMasterIdLst>
    <p:notesMasterId r:id="rId11"/>
  </p:notesMasterIdLst>
  <p:handoutMasterIdLst>
    <p:handoutMasterId r:id="rId12"/>
  </p:handoutMasterIdLst>
  <p:sldIdLst>
    <p:sldId id="7732" r:id="rId5"/>
    <p:sldId id="7762" r:id="rId6"/>
    <p:sldId id="7737" r:id="rId7"/>
    <p:sldId id="7765" r:id="rId8"/>
    <p:sldId id="7761" r:id="rId9"/>
    <p:sldId id="7759" r:id="rId10"/>
  </p:sldIdLst>
  <p:sldSz cx="6858000" cy="9906000" type="A4"/>
  <p:notesSz cx="10231438" cy="146637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57FBDD7-249C-4508-A808-AFAEBB93466A}">
          <p14:sldIdLst>
            <p14:sldId id="7732"/>
            <p14:sldId id="7762"/>
            <p14:sldId id="7737"/>
            <p14:sldId id="7765"/>
            <p14:sldId id="7761"/>
            <p14:sldId id="7759"/>
          </p14:sldIdLst>
        </p14:section>
      </p14:section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864504-3E72-A916-733E-3F9ADCC99986}" name="Matt Whittington" initials="" userId="S::Matt.Whittington@autotrader.co.uk::d7e30cf3-f228-42b4-822d-b4467cc88178" providerId="AD"/>
  <p188:author id="{4E00B313-5741-A9B7-D201-884A872020C7}" name="Matthew Atherton" initials="MA" userId="S::matthew.atherton@autotrader.co.uk::b38e4d1b-8778-4963-9fd2-67238ad4b5e7" providerId="AD"/>
  <p188:author id="{5CDDA915-AAF3-D7D7-75DD-486ED1E040DA}" name="Matt Whittington" initials="MW" userId="S::matt.whittington@autotrader.co.uk::d7e30cf3-f228-42b4-822d-b4467cc88178" providerId="AD"/>
  <p188:author id="{C83CB92A-5C08-9AFB-DD9D-87D24A26D6FD}" name="Louis Maxwell" initials="LM" userId="S::Louis.Maxwell@autotrader.co.uk::782de415-a397-4c01-8d05-5af569a2bd81" providerId="AD"/>
  <p188:author id="{8CDF3E2B-F392-7AF9-F0CF-7A535FDD8431}" name="Tor Lever" initials="TL" userId="S::tor.lever@autotrader.co.uk::86104a19-563c-49e1-91bf-766979eea68c" providerId="AD"/>
  <p188:author id="{7A92A631-ED56-BF00-15E1-E497ED63DF92}" name="Leanne Thomson" initials="LT" userId="S::Leanne.Thomson@autotrader.co.uk::135ee628-e9b5-4bca-98ef-6b87dc128e60" providerId="AD"/>
  <p188:author id="{A4D78832-9480-B47E-ACCF-238A76CAB1B3}" name="Amy Pomeroy" initials="AP" userId="S::amy.pomeroy@autotrader.co.uk::5e705174-a6fe-4303-a584-4a678fd52ea7" providerId="AD"/>
  <p188:author id="{1E763A39-AD92-9961-0D4C-F8DE14DBB56C}" name="Paul Edmondson" initials="PE" userId="S::Paul.Edmondson@autotrader.co.uk::1473dd17-9611-451f-9fc6-ae9713323bc4" providerId="AD"/>
  <p188:author id="{41A28140-8782-31D4-A7E2-DD404D453F51}" name="Fianna Hornby" initials="FH" userId="S::Fianna.Hornby@autotrader.co.uk::a48eacc7-b2e2-408e-b6d6-3f96c3ee31a1" providerId="AD"/>
  <p188:author id="{4B011D58-1630-97CC-10E4-6BBBDE80143F}" name="Leanne Thomson" initials="LT" userId="S::leanne.thomson@autotrader.co.uk::135ee628-e9b5-4bca-98ef-6b87dc128e60" providerId="AD"/>
  <p188:author id="{0C502788-5EBC-539E-B07C-608520BB02E6}" name="Katie Gledhill" initials="KG" userId="S::katie.gledhill@autotrader.co.uk::7dba2162-fa59-4d98-82b0-7d73dea971c4" providerId="AD"/>
  <p188:author id="{54EA5093-689C-6119-DB9A-699EE44E74D4}" name="Louis Maxwell" initials="LM" userId="S::louis.maxwell@autotrader.co.uk::782de415-a397-4c01-8d05-5af569a2bd81" providerId="AD"/>
  <p188:author id="{BDEC3CA3-AC28-2C68-260F-419B44E09BAB}" name="Lewis Norton" initials="LN" userId="S::lewis.norton@autotrader.co.uk::cf4cd883-7349-451a-9651-ba30acde9283" providerId="AD"/>
  <p188:author id="{F4965EA4-402C-EA88-FD1E-1C3804593BDD}" name="Erica Wainman" initials="EW" userId="S::Erica.Wainman@autotrader.co.uk::e9d82ac7-ab5a-4645-af40-f4a6404ced03" providerId="AD"/>
  <p188:author id="{74D8A6A7-E604-9FF6-280C-785ABE4783E7}" name="Marc Palmer" initials="MP" userId="S::Marc.Palmer@autotrader.co.uk::c3e14d6e-f36c-4beb-a8bd-c722ff993913" providerId="AD"/>
  <p188:author id="{8B5236AA-174B-68A7-6536-B208522C45DF}" name="Marc Palmer" initials="MP" userId="S::marc.palmer@autotrader.co.uk::c3e14d6e-f36c-4beb-a8bd-c722ff993913" providerId="AD"/>
  <p188:author id="{4CA6D9BB-0149-5019-96D8-3731672C0B9D}" name="Lewis Norton" initials="LN" userId="S::Lewis.Norton@autotrader.co.uk::cf4cd883-7349-451a-9651-ba30acde9283" providerId="AD"/>
  <p188:author id="{48FB85BD-19A6-D79C-AEB5-9155BB48E50E}" name="Jon Davies" initials="JD" userId="S::jon.davies@autotrader.co.uk::d6bbefe7-a681-4ca1-a0d1-201f4760122d" providerId="AD"/>
  <p188:author id="{0D50C3CC-A823-0D39-B75D-66C8BD67F5BA}" name="Paul Edmondson" initials="PE" userId="S::paul.edmondson@autotrader.co.uk::1473dd17-9611-451f-9fc6-ae9713323bc4" providerId="AD"/>
  <p188:author id="{B6D8D4D0-4AA5-7FA7-A05C-3846F0810D69}" name="Charlene Gavajena" initials="CG" userId="S::Charlene.Gavajena@autotrader.co.uk::0305c5a9-b05d-4107-a316-390b2d481e23" providerId="AD"/>
  <p188:author id="{2F7F09DA-9990-B80C-458D-7791E5F0E5C4}" name="Sarah Munnery" initials="SM" userId="S::sarah.munnery@autotrader.co.uk::1a963265-516a-4724-bb69-bc4bd60d8a5f" providerId="AD"/>
  <p188:author id="{77BF1CDC-59EB-A3DB-7FEF-7A7C54E036C5}" name="Ian Plummer" initials="IP" userId="S::ian.plummer@autotrader.co.uk::79121615-b144-4ab1-b36c-8671c98f6172" providerId="AD"/>
  <p188:author id="{5F8C4AE5-14BC-DB7F-8F93-253725D1D8E1}" name="Fianna Hornby" initials="FH" userId="S::fianna.hornby@autotrader.co.uk::a48eacc7-b2e2-408e-b6d6-3f96c3ee31a1" providerId="AD"/>
  <p188:author id="{790CB6ED-EFEE-BB53-DA16-D8632837DC04}" name="Sarah Munnery" initials="SM" userId="S::Sarah.Munnery@autotrader.co.uk::1a963265-516a-4724-bb69-bc4bd60d8a5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olene Montangon" initials="SM" lastIdx="2" clrIdx="0">
    <p:extLst>
      <p:ext uri="{19B8F6BF-5375-455C-9EA6-DF929625EA0E}">
        <p15:presenceInfo xmlns:p15="http://schemas.microsoft.com/office/powerpoint/2012/main" userId="S::Solene.Montangon@autotrader.co.uk::8ef6cc2b-7a77-4ad2-b4c3-a55780f81c4a" providerId="AD"/>
      </p:ext>
    </p:extLst>
  </p:cmAuthor>
  <p:cmAuthor id="2" name="Louis Maxwell" initials="LM" lastIdx="2" clrIdx="1">
    <p:extLst>
      <p:ext uri="{19B8F6BF-5375-455C-9EA6-DF929625EA0E}">
        <p15:presenceInfo xmlns:p15="http://schemas.microsoft.com/office/powerpoint/2012/main" userId="S::Louis.Maxwell@autotrader.co.uk::782de415-a397-4c01-8d05-5af569a2bd81" providerId="AD"/>
      </p:ext>
    </p:extLst>
  </p:cmAuthor>
  <p:cmAuthor id="3" name="Marc Palmer" initials="MP" lastIdx="7" clrIdx="2">
    <p:extLst>
      <p:ext uri="{19B8F6BF-5375-455C-9EA6-DF929625EA0E}">
        <p15:presenceInfo xmlns:p15="http://schemas.microsoft.com/office/powerpoint/2012/main" userId="S::Marc.Palmer@autotrader.co.uk::c3e14d6e-f36c-4beb-a8bd-c722ff993913" providerId="AD"/>
      </p:ext>
    </p:extLst>
  </p:cmAuthor>
  <p:cmAuthor id="4" name="Sean Otley" initials="SO" lastIdx="3" clrIdx="3">
    <p:extLst>
      <p:ext uri="{19B8F6BF-5375-455C-9EA6-DF929625EA0E}">
        <p15:presenceInfo xmlns:p15="http://schemas.microsoft.com/office/powerpoint/2012/main" userId="S::Sean.Otley@autotrader.co.uk::8d4ac080-38f4-459a-903f-a7c47c35df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4DFF"/>
    <a:srgbClr val="001852"/>
    <a:srgbClr val="001F60"/>
    <a:srgbClr val="1DA9A5"/>
    <a:srgbClr val="2DDBD6"/>
    <a:srgbClr val="ECECEB"/>
    <a:srgbClr val="E0DCDC"/>
    <a:srgbClr val="F1EFEE"/>
    <a:srgbClr val="1F2656"/>
    <a:srgbClr val="192B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E8D523-F651-4E4C-9436-A2E3AF020E7E}" v="1" dt="2026-01-19T16:16:15.935"/>
  </p1510:revLst>
</p1510:revInfo>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83" d="100"/>
          <a:sy n="83" d="100"/>
        </p:scale>
        <p:origin x="3616"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commentAuthors" Target="commentAuthors.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King" userId="aadbd849-0a72-4fd0-8b0d-9a548f322ec7" providerId="ADAL" clId="{E454AE4E-C431-56CB-95AF-E9F88EAB0537}"/>
    <pc:docChg chg="modSld">
      <pc:chgData name="David King" userId="aadbd849-0a72-4fd0-8b0d-9a548f322ec7" providerId="ADAL" clId="{E454AE4E-C431-56CB-95AF-E9F88EAB0537}" dt="2026-01-19T16:16:15.886" v="0" actId="767"/>
      <pc:docMkLst>
        <pc:docMk/>
      </pc:docMkLst>
      <pc:sldChg chg="addSp modSp">
        <pc:chgData name="David King" userId="aadbd849-0a72-4fd0-8b0d-9a548f322ec7" providerId="ADAL" clId="{E454AE4E-C431-56CB-95AF-E9F88EAB0537}" dt="2026-01-19T16:16:15.886" v="0" actId="767"/>
        <pc:sldMkLst>
          <pc:docMk/>
          <pc:sldMk cId="2950508174" sldId="7732"/>
        </pc:sldMkLst>
        <pc:spChg chg="add mod">
          <ac:chgData name="David King" userId="aadbd849-0a72-4fd0-8b0d-9a548f322ec7" providerId="ADAL" clId="{E454AE4E-C431-56CB-95AF-E9F88EAB0537}" dt="2026-01-19T16:16:15.886" v="0" actId="767"/>
          <ac:spMkLst>
            <pc:docMk/>
            <pc:sldMk cId="2950508174" sldId="7732"/>
            <ac:spMk id="4" creationId="{313E7004-9857-2E97-115C-6901B3DDEB9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atuk.sharepoint.com/teams/StrategyInsights/Shared%20Documents/External%20insight/Monthly%20Market%20Intelligence%20Report%20(MMI)/LCVs/LCV%20MMI%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atuk.sharepoint.com/teams/StrategyInsights/Shared%20Documents/External%20insight/Monthly%20Market%20Intelligence%20Report%20(MMI)/LCVs/LCV%20MMI%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atuk.sharepoint.com/teams/StrategyInsights/Shared%20Documents/External%20insight/Monthly%20Market%20Intelligence%20Report%20(MMI)/LCVs/LCV%20MMI%20Dat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atuk.sharepoint.com/teams/StrategyInsights/Shared%20Documents/External%20insight/Monthly%20Market%20Intelligence%20Report%20(MMI)/LCVs/LCV%20MMI%20Dat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atuk.sharepoint.com/teams/StrategyInsights/Shared%20Documents/External%20insight/Monthly%20Market%20Intelligence%20Report%20(MMI)/LCVs/LCV%20MMI%20Data.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atuk.sharepoint.com/teams/StrategyInsights/Shared%20Documents/External%20insight/Monthly%20Market%20Intelligence%20Report%20(MMI)/LCVs/LCV%20MMI%20Data.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atuk.sharepoint.com/teams/StrategyInsights/Shared%20Documents/External%20insight/Monthly%20Market%20Intelligence%20Report%20(MMI)/LCVs/LCV%20MMI%20Data.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atuk.sharepoint.com/teams/StrategyInsights/Shared%20Documents/External%20insight/Monthly%20Market%20Intelligence%20Report%20(MMI)/LCVs/LCV%20MMI%20Data.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'Data &amp; Charts'!$E$6</c:f>
              <c:strCache>
                <c:ptCount val="1"/>
                <c:pt idx="0">
                  <c:v>Year-on-Year</c:v>
                </c:pt>
              </c:strCache>
            </c:strRef>
          </c:tx>
          <c:spPr>
            <a:solidFill>
              <a:srgbClr val="274DFF"/>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j-lt"/>
                    <a:ea typeface="AT Fabriga" pitchFamily="50"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'Data &amp; Charts'!$C$7:$C$19</c:f>
              <c:numCache>
                <c:formatCode>mmm\-yy</c:formatCode>
                <c:ptCount val="13"/>
                <c:pt idx="0">
                  <c:v>45627</c:v>
                </c:pt>
                <c:pt idx="1">
                  <c:v>45658</c:v>
                </c:pt>
                <c:pt idx="2">
                  <c:v>45689</c:v>
                </c:pt>
                <c:pt idx="3">
                  <c:v>45717</c:v>
                </c:pt>
                <c:pt idx="4">
                  <c:v>45748</c:v>
                </c:pt>
                <c:pt idx="5">
                  <c:v>45778</c:v>
                </c:pt>
                <c:pt idx="6">
                  <c:v>45809</c:v>
                </c:pt>
                <c:pt idx="7">
                  <c:v>45839</c:v>
                </c:pt>
                <c:pt idx="8">
                  <c:v>45870</c:v>
                </c:pt>
                <c:pt idx="9">
                  <c:v>45901</c:v>
                </c:pt>
                <c:pt idx="10">
                  <c:v>45931</c:v>
                </c:pt>
                <c:pt idx="11">
                  <c:v>45962</c:v>
                </c:pt>
                <c:pt idx="12">
                  <c:v>45992</c:v>
                </c:pt>
              </c:numCache>
            </c:numRef>
          </c:cat>
          <c:val>
            <c:numRef>
              <c:f>'Data &amp; Charts'!$E$7:$E$19</c:f>
              <c:numCache>
                <c:formatCode>0%</c:formatCode>
                <c:ptCount val="13"/>
                <c:pt idx="0">
                  <c:v>-8.3498872091848808E-2</c:v>
                </c:pt>
                <c:pt idx="1">
                  <c:v>-0.20499123612386283</c:v>
                </c:pt>
                <c:pt idx="2">
                  <c:v>-0.19298539087766253</c:v>
                </c:pt>
                <c:pt idx="3">
                  <c:v>-3.2031899614483383E-2</c:v>
                </c:pt>
                <c:pt idx="4">
                  <c:v>-0.149148143497007</c:v>
                </c:pt>
                <c:pt idx="5">
                  <c:v>-0.11824546474296982</c:v>
                </c:pt>
                <c:pt idx="6">
                  <c:v>-0.14797677372527673</c:v>
                </c:pt>
                <c:pt idx="7">
                  <c:v>-5.0872858357973172E-2</c:v>
                </c:pt>
                <c:pt idx="8">
                  <c:v>-0.1333333333333333</c:v>
                </c:pt>
                <c:pt idx="9">
                  <c:v>-2.1401300175420523E-2</c:v>
                </c:pt>
                <c:pt idx="10">
                  <c:v>-0.15118262030103058</c:v>
                </c:pt>
                <c:pt idx="11">
                  <c:v>-0.22211221122112212</c:v>
                </c:pt>
                <c:pt idx="12">
                  <c:v>1.7376290364057079E-2</c:v>
                </c:pt>
              </c:numCache>
            </c:numRef>
          </c:val>
          <c:extLst>
            <c:ext xmlns:c16="http://schemas.microsoft.com/office/drawing/2014/chart" uri="{C3380CC4-5D6E-409C-BE32-E72D297353CC}">
              <c16:uniqueId val="{00000000-31B7-9C4A-8C9D-C33BEF682C4D}"/>
            </c:ext>
          </c:extLst>
        </c:ser>
        <c:dLbls>
          <c:showLegendKey val="0"/>
          <c:showVal val="0"/>
          <c:showCatName val="0"/>
          <c:showSerName val="0"/>
          <c:showPercent val="0"/>
          <c:showBubbleSize val="0"/>
        </c:dLbls>
        <c:gapWidth val="20"/>
        <c:axId val="1494163600"/>
        <c:axId val="1494164848"/>
      </c:barChart>
      <c:lineChart>
        <c:grouping val="standard"/>
        <c:varyColors val="0"/>
        <c:ser>
          <c:idx val="0"/>
          <c:order val="0"/>
          <c:tx>
            <c:strRef>
              <c:f>'Data &amp; Charts'!$D$6</c:f>
              <c:strCache>
                <c:ptCount val="1"/>
                <c:pt idx="0">
                  <c:v>New LCV Registrations</c:v>
                </c:pt>
              </c:strCache>
            </c:strRef>
          </c:tx>
          <c:spPr>
            <a:ln w="31750" cap="rnd">
              <a:solidFill>
                <a:schemeClr val="bg1"/>
              </a:solidFill>
              <a:round/>
            </a:ln>
            <a:effectLst>
              <a:glow rad="101600">
                <a:schemeClr val="tx2">
                  <a:alpha val="40000"/>
                </a:schemeClr>
              </a:glow>
            </a:effectLst>
          </c:spPr>
          <c:marker>
            <c:symbol val="none"/>
          </c:marker>
          <c:cat>
            <c:numRef>
              <c:f>'Data &amp; Charts'!$B$7:$B$19</c:f>
              <c:numCache>
                <c:formatCode>mmm\-yy</c:formatCode>
                <c:ptCount val="13"/>
                <c:pt idx="0">
                  <c:v>45627</c:v>
                </c:pt>
                <c:pt idx="1">
                  <c:v>45658</c:v>
                </c:pt>
                <c:pt idx="2">
                  <c:v>45689</c:v>
                </c:pt>
                <c:pt idx="3">
                  <c:v>45717</c:v>
                </c:pt>
                <c:pt idx="4">
                  <c:v>45748</c:v>
                </c:pt>
                <c:pt idx="5">
                  <c:v>45778</c:v>
                </c:pt>
                <c:pt idx="6">
                  <c:v>45809</c:v>
                </c:pt>
                <c:pt idx="7">
                  <c:v>45839</c:v>
                </c:pt>
                <c:pt idx="8">
                  <c:v>45870</c:v>
                </c:pt>
                <c:pt idx="9">
                  <c:v>45901</c:v>
                </c:pt>
                <c:pt idx="10">
                  <c:v>45931</c:v>
                </c:pt>
                <c:pt idx="11">
                  <c:v>45962</c:v>
                </c:pt>
                <c:pt idx="12">
                  <c:v>45992</c:v>
                </c:pt>
              </c:numCache>
            </c:numRef>
          </c:cat>
          <c:val>
            <c:numRef>
              <c:f>'Data &amp; Charts'!$D$7:$D$19</c:f>
              <c:numCache>
                <c:formatCode>_-* #,##0_-;\-* #,##0_-;_-* "-"??_-;_-@_-</c:formatCode>
                <c:ptCount val="13"/>
                <c:pt idx="0">
                  <c:v>27221</c:v>
                </c:pt>
                <c:pt idx="1">
                  <c:v>19050</c:v>
                </c:pt>
                <c:pt idx="2">
                  <c:v>14473</c:v>
                </c:pt>
                <c:pt idx="3">
                  <c:v>51221</c:v>
                </c:pt>
                <c:pt idx="4">
                  <c:v>20326</c:v>
                </c:pt>
                <c:pt idx="5">
                  <c:v>22796</c:v>
                </c:pt>
                <c:pt idx="6">
                  <c:v>28173</c:v>
                </c:pt>
                <c:pt idx="7">
                  <c:v>23433</c:v>
                </c:pt>
                <c:pt idx="8">
                  <c:v>14365</c:v>
                </c:pt>
                <c:pt idx="9">
                  <c:v>47418</c:v>
                </c:pt>
                <c:pt idx="10">
                  <c:v>22896</c:v>
                </c:pt>
                <c:pt idx="11">
                  <c:v>23570</c:v>
                </c:pt>
                <c:pt idx="12">
                  <c:v>27694</c:v>
                </c:pt>
              </c:numCache>
            </c:numRef>
          </c:val>
          <c:smooth val="1"/>
          <c:extLst>
            <c:ext xmlns:c16="http://schemas.microsoft.com/office/drawing/2014/chart" uri="{C3380CC4-5D6E-409C-BE32-E72D297353CC}">
              <c16:uniqueId val="{00000001-31B7-9C4A-8C9D-C33BEF682C4D}"/>
            </c:ext>
          </c:extLst>
        </c:ser>
        <c:dLbls>
          <c:showLegendKey val="0"/>
          <c:showVal val="0"/>
          <c:showCatName val="0"/>
          <c:showSerName val="0"/>
          <c:showPercent val="0"/>
          <c:showBubbleSize val="0"/>
        </c:dLbls>
        <c:marker val="1"/>
        <c:smooth val="0"/>
        <c:axId val="1074639168"/>
        <c:axId val="1074659136"/>
      </c:lineChart>
      <c:dateAx>
        <c:axId val="1074639168"/>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1"/>
                </a:solidFill>
                <a:latin typeface="+mj-lt"/>
                <a:ea typeface="AT Fabriga" pitchFamily="50" charset="0"/>
                <a:cs typeface="+mn-cs"/>
              </a:defRPr>
            </a:pPr>
            <a:endParaRPr lang="en-US"/>
          </a:p>
        </c:txPr>
        <c:crossAx val="1074659136"/>
        <c:crosses val="autoZero"/>
        <c:auto val="0"/>
        <c:lblOffset val="100"/>
        <c:baseTimeUnit val="months"/>
        <c:majorUnit val="2"/>
        <c:majorTimeUnit val="months"/>
      </c:dateAx>
      <c:valAx>
        <c:axId val="1074659136"/>
        <c:scaling>
          <c:orientation val="minMax"/>
        </c:scaling>
        <c:delete val="0"/>
        <c:axPos val="l"/>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bg1"/>
                </a:solidFill>
                <a:latin typeface="+mj-lt"/>
                <a:ea typeface="AT Fabriga" pitchFamily="50" charset="0"/>
                <a:cs typeface="+mn-cs"/>
              </a:defRPr>
            </a:pPr>
            <a:endParaRPr lang="en-US"/>
          </a:p>
        </c:txPr>
        <c:crossAx val="1074639168"/>
        <c:crosses val="autoZero"/>
        <c:crossBetween val="between"/>
        <c:dispUnits>
          <c:builtInUnit val="thousands"/>
        </c:dispUnits>
      </c:valAx>
      <c:valAx>
        <c:axId val="1494164848"/>
        <c:scaling>
          <c:orientation val="minMax"/>
          <c:max val="0.5"/>
        </c:scaling>
        <c:delete val="0"/>
        <c:axPos val="r"/>
        <c:numFmt formatCode="0%" sourceLinked="1"/>
        <c:majorTickMark val="in"/>
        <c:minorTickMark val="in"/>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bg1"/>
                </a:solidFill>
                <a:latin typeface="+mj-lt"/>
                <a:ea typeface="AT Fabriga" pitchFamily="50" charset="0"/>
                <a:cs typeface="+mn-cs"/>
              </a:defRPr>
            </a:pPr>
            <a:endParaRPr lang="en-US"/>
          </a:p>
        </c:txPr>
        <c:crossAx val="1494163600"/>
        <c:crosses val="max"/>
        <c:crossBetween val="between"/>
      </c:valAx>
      <c:dateAx>
        <c:axId val="1494163600"/>
        <c:scaling>
          <c:orientation val="minMax"/>
        </c:scaling>
        <c:delete val="1"/>
        <c:axPos val="b"/>
        <c:numFmt formatCode="mmm\-yy" sourceLinked="1"/>
        <c:majorTickMark val="out"/>
        <c:minorTickMark val="none"/>
        <c:tickLblPos val="nextTo"/>
        <c:crossAx val="1494164848"/>
        <c:crossesAt val="0"/>
        <c:auto val="1"/>
        <c:lblOffset val="100"/>
        <c:baseTimeUnit val="months"/>
      </c:date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100">
          <a:solidFill>
            <a:schemeClr val="bg1"/>
          </a:solidFill>
          <a:latin typeface="+mj-lt"/>
          <a:ea typeface="AT Fabriga" pitchFamily="50"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'Data &amp; Charts'!$D$22</c:f>
              <c:strCache>
                <c:ptCount val="1"/>
                <c:pt idx="0">
                  <c:v>YoY % Change</c:v>
                </c:pt>
              </c:strCache>
            </c:strRef>
          </c:tx>
          <c:spPr>
            <a:solidFill>
              <a:schemeClr val="bg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AT Fabriga" pitchFamily="50" charset="0"/>
                    <a:ea typeface="AT Fabriga" pitchFamily="50"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'Data &amp; Charts'!$B$23:$B$35</c:f>
              <c:numCache>
                <c:formatCode>mmm\-yy</c:formatCode>
                <c:ptCount val="13"/>
                <c:pt idx="0">
                  <c:v>45627</c:v>
                </c:pt>
                <c:pt idx="1">
                  <c:v>45658</c:v>
                </c:pt>
                <c:pt idx="2">
                  <c:v>45689</c:v>
                </c:pt>
                <c:pt idx="3">
                  <c:v>45717</c:v>
                </c:pt>
                <c:pt idx="4">
                  <c:v>45748</c:v>
                </c:pt>
                <c:pt idx="5">
                  <c:v>45778</c:v>
                </c:pt>
                <c:pt idx="6">
                  <c:v>45809</c:v>
                </c:pt>
                <c:pt idx="7">
                  <c:v>45839</c:v>
                </c:pt>
                <c:pt idx="8">
                  <c:v>45870</c:v>
                </c:pt>
                <c:pt idx="9">
                  <c:v>45901</c:v>
                </c:pt>
                <c:pt idx="10">
                  <c:v>45931</c:v>
                </c:pt>
                <c:pt idx="11">
                  <c:v>45962</c:v>
                </c:pt>
                <c:pt idx="12">
                  <c:v>45992</c:v>
                </c:pt>
              </c:numCache>
            </c:numRef>
          </c:cat>
          <c:val>
            <c:numRef>
              <c:f>'Data &amp; Charts'!$D$23:$D$35</c:f>
              <c:numCache>
                <c:formatCode>0%</c:formatCode>
                <c:ptCount val="13"/>
                <c:pt idx="0">
                  <c:v>0.25600000000000001</c:v>
                </c:pt>
                <c:pt idx="1">
                  <c:v>0.22900000000000001</c:v>
                </c:pt>
                <c:pt idx="2">
                  <c:v>0.248</c:v>
                </c:pt>
                <c:pt idx="3">
                  <c:v>0.23799999999999999</c:v>
                </c:pt>
                <c:pt idx="4">
                  <c:v>0.16900000000000001</c:v>
                </c:pt>
                <c:pt idx="5">
                  <c:v>0.16800000000000001</c:v>
                </c:pt>
                <c:pt idx="6">
                  <c:v>0.186</c:v>
                </c:pt>
                <c:pt idx="7">
                  <c:v>0.159</c:v>
                </c:pt>
                <c:pt idx="8">
                  <c:v>5.6000000000000001E-2</c:v>
                </c:pt>
                <c:pt idx="9">
                  <c:v>8.6999999999999994E-2</c:v>
                </c:pt>
                <c:pt idx="10">
                  <c:v>4.0000000000000001E-3</c:v>
                </c:pt>
                <c:pt idx="11">
                  <c:v>-2.5999999999999999E-2</c:v>
                </c:pt>
                <c:pt idx="12">
                  <c:v>3.5999999999999997E-2</c:v>
                </c:pt>
              </c:numCache>
            </c:numRef>
          </c:val>
          <c:extLst>
            <c:ext xmlns:c16="http://schemas.microsoft.com/office/drawing/2014/chart" uri="{C3380CC4-5D6E-409C-BE32-E72D297353CC}">
              <c16:uniqueId val="{00000000-786F-544E-9D1C-766ABC1082DE}"/>
            </c:ext>
          </c:extLst>
        </c:ser>
        <c:dLbls>
          <c:showLegendKey val="0"/>
          <c:showVal val="0"/>
          <c:showCatName val="0"/>
          <c:showSerName val="0"/>
          <c:showPercent val="0"/>
          <c:showBubbleSize val="0"/>
        </c:dLbls>
        <c:gapWidth val="20"/>
        <c:overlap val="-27"/>
        <c:axId val="732138655"/>
        <c:axId val="2025867311"/>
      </c:barChart>
      <c:dateAx>
        <c:axId val="732138655"/>
        <c:scaling>
          <c:orientation val="minMax"/>
        </c:scaling>
        <c:delete val="0"/>
        <c:axPos val="b"/>
        <c:numFmt formatCode="mmm\-yy"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1"/>
                </a:solidFill>
                <a:latin typeface="AT Fabriga" pitchFamily="50" charset="0"/>
                <a:ea typeface="AT Fabriga" pitchFamily="50" charset="0"/>
                <a:cs typeface="+mn-cs"/>
              </a:defRPr>
            </a:pPr>
            <a:endParaRPr lang="en-US"/>
          </a:p>
        </c:txPr>
        <c:crossAx val="2025867311"/>
        <c:crosses val="autoZero"/>
        <c:auto val="1"/>
        <c:lblOffset val="100"/>
        <c:baseTimeUnit val="months"/>
        <c:majorUnit val="2"/>
        <c:majorTimeUnit val="months"/>
      </c:dateAx>
      <c:valAx>
        <c:axId val="2025867311"/>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bg1"/>
                </a:solidFill>
                <a:latin typeface="AT Fabriga" pitchFamily="50" charset="0"/>
                <a:ea typeface="AT Fabriga" pitchFamily="50" charset="0"/>
                <a:cs typeface="+mn-cs"/>
              </a:defRPr>
            </a:pPr>
            <a:endParaRPr lang="en-US"/>
          </a:p>
        </c:txPr>
        <c:crossAx val="73213865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100">
          <a:solidFill>
            <a:schemeClr val="bg1"/>
          </a:solidFill>
          <a:latin typeface="AT Fabriga" pitchFamily="50" charset="0"/>
          <a:ea typeface="AT Fabriga" pitchFamily="50"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2"/>
          <c:tx>
            <c:strRef>
              <c:f>'Data &amp; Charts'!$F$73</c:f>
              <c:strCache>
                <c:ptCount val="1"/>
                <c:pt idx="0">
                  <c:v>Market Health YoY</c:v>
                </c:pt>
              </c:strCache>
            </c:strRef>
          </c:tx>
          <c:spPr>
            <a:solidFill>
              <a:srgbClr val="274DFF"/>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rgbClr val="001852"/>
                    </a:solidFill>
                    <a:latin typeface="AT Fabriga" pitchFamily="50" charset="0"/>
                    <a:ea typeface="AT Fabriga" pitchFamily="50"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'Data &amp; Charts'!$B$74:$B$86</c:f>
              <c:numCache>
                <c:formatCode>mmm\-yy</c:formatCode>
                <c:ptCount val="13"/>
                <c:pt idx="0">
                  <c:v>45627</c:v>
                </c:pt>
                <c:pt idx="1">
                  <c:v>45658</c:v>
                </c:pt>
                <c:pt idx="2">
                  <c:v>45689</c:v>
                </c:pt>
                <c:pt idx="3">
                  <c:v>45717</c:v>
                </c:pt>
                <c:pt idx="4">
                  <c:v>45748</c:v>
                </c:pt>
                <c:pt idx="5">
                  <c:v>45778</c:v>
                </c:pt>
                <c:pt idx="6">
                  <c:v>45809</c:v>
                </c:pt>
                <c:pt idx="7">
                  <c:v>45839</c:v>
                </c:pt>
                <c:pt idx="8">
                  <c:v>45870</c:v>
                </c:pt>
                <c:pt idx="9">
                  <c:v>45901</c:v>
                </c:pt>
                <c:pt idx="10">
                  <c:v>45931</c:v>
                </c:pt>
                <c:pt idx="11">
                  <c:v>45962</c:v>
                </c:pt>
                <c:pt idx="12">
                  <c:v>45992</c:v>
                </c:pt>
              </c:numCache>
            </c:numRef>
          </c:cat>
          <c:val>
            <c:numRef>
              <c:f>'Data &amp; Charts'!$F$74:$F$86</c:f>
              <c:numCache>
                <c:formatCode>0%</c:formatCode>
                <c:ptCount val="13"/>
                <c:pt idx="0">
                  <c:v>-5.8000000000000003E-2</c:v>
                </c:pt>
                <c:pt idx="1">
                  <c:v>1.2999999999999999E-2</c:v>
                </c:pt>
                <c:pt idx="2">
                  <c:v>1.6E-2</c:v>
                </c:pt>
                <c:pt idx="3">
                  <c:v>-5.4815633750550763E-2</c:v>
                </c:pt>
                <c:pt idx="4">
                  <c:v>-9.4E-2</c:v>
                </c:pt>
                <c:pt idx="5">
                  <c:v>-3.6999999999999998E-2</c:v>
                </c:pt>
                <c:pt idx="6">
                  <c:v>4.8000000000000001E-2</c:v>
                </c:pt>
                <c:pt idx="7">
                  <c:v>9.2999999999999999E-2</c:v>
                </c:pt>
                <c:pt idx="8">
                  <c:v>0.06</c:v>
                </c:pt>
                <c:pt idx="9">
                  <c:v>3.7999999999999999E-2</c:v>
                </c:pt>
                <c:pt idx="10">
                  <c:v>4.4999999999999998E-2</c:v>
                </c:pt>
                <c:pt idx="11">
                  <c:v>6.3E-2</c:v>
                </c:pt>
                <c:pt idx="12">
                  <c:v>5.7000000000000002E-2</c:v>
                </c:pt>
              </c:numCache>
            </c:numRef>
          </c:val>
          <c:extLst>
            <c:ext xmlns:c16="http://schemas.microsoft.com/office/drawing/2014/chart" uri="{C3380CC4-5D6E-409C-BE32-E72D297353CC}">
              <c16:uniqueId val="{00000000-2FD8-9D41-9D70-32178F9D7CA7}"/>
            </c:ext>
          </c:extLst>
        </c:ser>
        <c:dLbls>
          <c:showLegendKey val="0"/>
          <c:showVal val="0"/>
          <c:showCatName val="0"/>
          <c:showSerName val="0"/>
          <c:showPercent val="0"/>
          <c:showBubbleSize val="0"/>
        </c:dLbls>
        <c:gapWidth val="20"/>
        <c:axId val="1468484928"/>
        <c:axId val="1807343424"/>
      </c:barChart>
      <c:lineChart>
        <c:grouping val="standard"/>
        <c:varyColors val="0"/>
        <c:ser>
          <c:idx val="0"/>
          <c:order val="0"/>
          <c:tx>
            <c:strRef>
              <c:f>'Data &amp; Charts'!$D$73</c:f>
              <c:strCache>
                <c:ptCount val="1"/>
                <c:pt idx="0">
                  <c:v>Demand YoY</c:v>
                </c:pt>
              </c:strCache>
            </c:strRef>
          </c:tx>
          <c:spPr>
            <a:ln w="44450" cap="rnd">
              <a:solidFill>
                <a:schemeClr val="accent1"/>
              </a:solidFill>
              <a:round/>
            </a:ln>
            <a:effectLst/>
          </c:spPr>
          <c:marker>
            <c:symbol val="none"/>
          </c:marker>
          <c:cat>
            <c:numRef>
              <c:f>'Data &amp; Charts'!$B$74:$B$86</c:f>
              <c:numCache>
                <c:formatCode>mmm\-yy</c:formatCode>
                <c:ptCount val="13"/>
                <c:pt idx="0">
                  <c:v>45627</c:v>
                </c:pt>
                <c:pt idx="1">
                  <c:v>45658</c:v>
                </c:pt>
                <c:pt idx="2">
                  <c:v>45689</c:v>
                </c:pt>
                <c:pt idx="3">
                  <c:v>45717</c:v>
                </c:pt>
                <c:pt idx="4">
                  <c:v>45748</c:v>
                </c:pt>
                <c:pt idx="5">
                  <c:v>45778</c:v>
                </c:pt>
                <c:pt idx="6">
                  <c:v>45809</c:v>
                </c:pt>
                <c:pt idx="7">
                  <c:v>45839</c:v>
                </c:pt>
                <c:pt idx="8">
                  <c:v>45870</c:v>
                </c:pt>
                <c:pt idx="9">
                  <c:v>45901</c:v>
                </c:pt>
                <c:pt idx="10">
                  <c:v>45931</c:v>
                </c:pt>
                <c:pt idx="11">
                  <c:v>45962</c:v>
                </c:pt>
                <c:pt idx="12">
                  <c:v>45992</c:v>
                </c:pt>
              </c:numCache>
            </c:numRef>
          </c:cat>
          <c:val>
            <c:numRef>
              <c:f>'Data &amp; Charts'!$D$74:$D$86</c:f>
              <c:numCache>
                <c:formatCode>0%</c:formatCode>
                <c:ptCount val="13"/>
                <c:pt idx="0">
                  <c:v>3.4000000000000002E-2</c:v>
                </c:pt>
                <c:pt idx="1">
                  <c:v>7.4999999999999997E-2</c:v>
                </c:pt>
                <c:pt idx="2">
                  <c:v>7.9000000000000001E-2</c:v>
                </c:pt>
                <c:pt idx="3">
                  <c:v>8.7644688675836857E-2</c:v>
                </c:pt>
                <c:pt idx="4">
                  <c:v>3.5000000000000003E-2</c:v>
                </c:pt>
                <c:pt idx="5">
                  <c:v>9.2999999999999999E-2</c:v>
                </c:pt>
                <c:pt idx="6">
                  <c:v>7.6999999999999999E-2</c:v>
                </c:pt>
                <c:pt idx="7">
                  <c:v>8.8999999999999996E-2</c:v>
                </c:pt>
                <c:pt idx="8">
                  <c:v>3.5000000000000003E-2</c:v>
                </c:pt>
                <c:pt idx="9">
                  <c:v>-1E-3</c:v>
                </c:pt>
                <c:pt idx="10">
                  <c:v>-0.01</c:v>
                </c:pt>
                <c:pt idx="11">
                  <c:v>-5.0000000000000001E-3</c:v>
                </c:pt>
                <c:pt idx="12">
                  <c:v>-2.5999999999999999E-2</c:v>
                </c:pt>
              </c:numCache>
            </c:numRef>
          </c:val>
          <c:smooth val="1"/>
          <c:extLst>
            <c:ext xmlns:c16="http://schemas.microsoft.com/office/drawing/2014/chart" uri="{C3380CC4-5D6E-409C-BE32-E72D297353CC}">
              <c16:uniqueId val="{00000001-2FD8-9D41-9D70-32178F9D7CA7}"/>
            </c:ext>
          </c:extLst>
        </c:ser>
        <c:ser>
          <c:idx val="1"/>
          <c:order val="1"/>
          <c:tx>
            <c:strRef>
              <c:f>'Data &amp; Charts'!$E$73</c:f>
              <c:strCache>
                <c:ptCount val="1"/>
                <c:pt idx="0">
                  <c:v>Supply YoY</c:v>
                </c:pt>
              </c:strCache>
            </c:strRef>
          </c:tx>
          <c:spPr>
            <a:ln w="44450" cap="rnd">
              <a:solidFill>
                <a:srgbClr val="C00000"/>
              </a:solidFill>
              <a:round/>
            </a:ln>
            <a:effectLst/>
          </c:spPr>
          <c:marker>
            <c:symbol val="none"/>
          </c:marker>
          <c:cat>
            <c:numRef>
              <c:f>'Data &amp; Charts'!$B$74:$B$86</c:f>
              <c:numCache>
                <c:formatCode>mmm\-yy</c:formatCode>
                <c:ptCount val="13"/>
                <c:pt idx="0">
                  <c:v>45627</c:v>
                </c:pt>
                <c:pt idx="1">
                  <c:v>45658</c:v>
                </c:pt>
                <c:pt idx="2">
                  <c:v>45689</c:v>
                </c:pt>
                <c:pt idx="3">
                  <c:v>45717</c:v>
                </c:pt>
                <c:pt idx="4">
                  <c:v>45748</c:v>
                </c:pt>
                <c:pt idx="5">
                  <c:v>45778</c:v>
                </c:pt>
                <c:pt idx="6">
                  <c:v>45809</c:v>
                </c:pt>
                <c:pt idx="7">
                  <c:v>45839</c:v>
                </c:pt>
                <c:pt idx="8">
                  <c:v>45870</c:v>
                </c:pt>
                <c:pt idx="9">
                  <c:v>45901</c:v>
                </c:pt>
                <c:pt idx="10">
                  <c:v>45931</c:v>
                </c:pt>
                <c:pt idx="11">
                  <c:v>45962</c:v>
                </c:pt>
                <c:pt idx="12">
                  <c:v>45992</c:v>
                </c:pt>
              </c:numCache>
            </c:numRef>
          </c:cat>
          <c:val>
            <c:numRef>
              <c:f>'Data &amp; Charts'!$E$74:$E$86</c:f>
              <c:numCache>
                <c:formatCode>0%</c:formatCode>
                <c:ptCount val="13"/>
                <c:pt idx="0">
                  <c:v>9.7000000000000003E-2</c:v>
                </c:pt>
                <c:pt idx="1">
                  <c:v>6.0999999999999999E-2</c:v>
                </c:pt>
                <c:pt idx="2">
                  <c:v>6.2E-2</c:v>
                </c:pt>
                <c:pt idx="3">
                  <c:v>0.15072225854906929</c:v>
                </c:pt>
                <c:pt idx="4">
                  <c:v>0.14199999999999999</c:v>
                </c:pt>
                <c:pt idx="5">
                  <c:v>0.13500000000000001</c:v>
                </c:pt>
                <c:pt idx="6">
                  <c:v>2.7E-2</c:v>
                </c:pt>
                <c:pt idx="7">
                  <c:v>-3.0000000000000001E-3</c:v>
                </c:pt>
                <c:pt idx="8">
                  <c:v>-2.4E-2</c:v>
                </c:pt>
                <c:pt idx="9">
                  <c:v>-3.7999999999999999E-2</c:v>
                </c:pt>
                <c:pt idx="10">
                  <c:v>-5.2999999999999999E-2</c:v>
                </c:pt>
                <c:pt idx="11">
                  <c:v>-6.4000000000000001E-2</c:v>
                </c:pt>
                <c:pt idx="12">
                  <c:v>-7.8E-2</c:v>
                </c:pt>
              </c:numCache>
            </c:numRef>
          </c:val>
          <c:smooth val="1"/>
          <c:extLst>
            <c:ext xmlns:c16="http://schemas.microsoft.com/office/drawing/2014/chart" uri="{C3380CC4-5D6E-409C-BE32-E72D297353CC}">
              <c16:uniqueId val="{00000002-2FD8-9D41-9D70-32178F9D7CA7}"/>
            </c:ext>
          </c:extLst>
        </c:ser>
        <c:dLbls>
          <c:showLegendKey val="0"/>
          <c:showVal val="0"/>
          <c:showCatName val="0"/>
          <c:showSerName val="0"/>
          <c:showPercent val="0"/>
          <c:showBubbleSize val="0"/>
        </c:dLbls>
        <c:marker val="1"/>
        <c:smooth val="0"/>
        <c:axId val="1468484928"/>
        <c:axId val="1807343424"/>
      </c:lineChart>
      <c:dateAx>
        <c:axId val="1468484928"/>
        <c:scaling>
          <c:orientation val="minMax"/>
        </c:scaling>
        <c:delete val="0"/>
        <c:axPos val="b"/>
        <c:numFmt formatCode="mmm\-yy"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1852"/>
                </a:solidFill>
                <a:latin typeface="AT Fabriga" pitchFamily="50" charset="0"/>
                <a:ea typeface="AT Fabriga" pitchFamily="50" charset="0"/>
                <a:cs typeface="+mn-cs"/>
              </a:defRPr>
            </a:pPr>
            <a:endParaRPr lang="en-US"/>
          </a:p>
        </c:txPr>
        <c:crossAx val="1807343424"/>
        <c:crosses val="autoZero"/>
        <c:auto val="1"/>
        <c:lblOffset val="100"/>
        <c:baseTimeUnit val="months"/>
        <c:majorUnit val="2"/>
        <c:majorTimeUnit val="months"/>
      </c:dateAx>
      <c:valAx>
        <c:axId val="180734342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1852"/>
                </a:solidFill>
                <a:latin typeface="AT Fabriga" pitchFamily="50" charset="0"/>
                <a:ea typeface="AT Fabriga" pitchFamily="50" charset="0"/>
                <a:cs typeface="+mn-cs"/>
              </a:defRPr>
            </a:pPr>
            <a:endParaRPr lang="en-US"/>
          </a:p>
        </c:txPr>
        <c:crossAx val="1468484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rgbClr val="001852"/>
              </a:solidFill>
              <a:latin typeface="AT Fabriga" pitchFamily="50" charset="0"/>
              <a:ea typeface="AT Fabriga" pitchFamily="50" charset="0"/>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900">
          <a:solidFill>
            <a:srgbClr val="001852"/>
          </a:solidFill>
          <a:latin typeface="AT Fabriga" pitchFamily="50" charset="0"/>
          <a:ea typeface="AT Fabriga" pitchFamily="50"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059911278367925E-2"/>
          <c:y val="0.12653981366039763"/>
          <c:w val="0.87934023820279983"/>
          <c:h val="0.77186258404301666"/>
        </c:manualLayout>
      </c:layout>
      <c:barChart>
        <c:barDir val="col"/>
        <c:grouping val="clustered"/>
        <c:varyColors val="0"/>
        <c:ser>
          <c:idx val="1"/>
          <c:order val="1"/>
          <c:tx>
            <c:strRef>
              <c:f>'Data &amp; Charts'!$E$39</c:f>
              <c:strCache>
                <c:ptCount val="1"/>
                <c:pt idx="0">
                  <c:v>2025</c:v>
                </c:pt>
              </c:strCache>
            </c:strRef>
          </c:tx>
          <c:spPr>
            <a:solidFill>
              <a:srgbClr val="00185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1852"/>
                    </a:solidFill>
                    <a:latin typeface="AT Fabriga" pitchFamily="50" charset="0"/>
                    <a:ea typeface="AT Fabriga" pitchFamily="50"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 &amp; Charts'!$C$40:$C$51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'Data &amp; Charts'!$E$40:$E$51</c:f>
              <c:numCache>
                <c:formatCode>#,##0</c:formatCode>
                <c:ptCount val="12"/>
                <c:pt idx="0">
                  <c:v>49</c:v>
                </c:pt>
                <c:pt idx="1">
                  <c:v>43</c:v>
                </c:pt>
                <c:pt idx="2">
                  <c:v>37</c:v>
                </c:pt>
                <c:pt idx="3">
                  <c:v>37</c:v>
                </c:pt>
                <c:pt idx="4">
                  <c:v>43</c:v>
                </c:pt>
                <c:pt idx="5">
                  <c:v>44</c:v>
                </c:pt>
                <c:pt idx="6">
                  <c:v>43</c:v>
                </c:pt>
                <c:pt idx="7">
                  <c:v>42</c:v>
                </c:pt>
                <c:pt idx="8">
                  <c:v>44</c:v>
                </c:pt>
                <c:pt idx="9">
                  <c:v>42</c:v>
                </c:pt>
                <c:pt idx="10">
                  <c:v>43</c:v>
                </c:pt>
                <c:pt idx="11">
                  <c:v>47</c:v>
                </c:pt>
              </c:numCache>
            </c:numRef>
          </c:val>
          <c:extLst>
            <c:ext xmlns:c16="http://schemas.microsoft.com/office/drawing/2014/chart" uri="{C3380CC4-5D6E-409C-BE32-E72D297353CC}">
              <c16:uniqueId val="{00000000-54B6-7A41-800A-EE580E70022E}"/>
            </c:ext>
          </c:extLst>
        </c:ser>
        <c:dLbls>
          <c:showLegendKey val="0"/>
          <c:showVal val="0"/>
          <c:showCatName val="0"/>
          <c:showSerName val="0"/>
          <c:showPercent val="0"/>
          <c:showBubbleSize val="0"/>
        </c:dLbls>
        <c:gapWidth val="20"/>
        <c:axId val="2073189344"/>
        <c:axId val="1844487344"/>
      </c:barChart>
      <c:lineChart>
        <c:grouping val="standard"/>
        <c:varyColors val="0"/>
        <c:ser>
          <c:idx val="0"/>
          <c:order val="0"/>
          <c:tx>
            <c:strRef>
              <c:f>'Data &amp; Charts'!$D$39</c:f>
              <c:strCache>
                <c:ptCount val="1"/>
                <c:pt idx="0">
                  <c:v>2024</c:v>
                </c:pt>
              </c:strCache>
            </c:strRef>
          </c:tx>
          <c:spPr>
            <a:ln w="28575" cap="rnd">
              <a:solidFill>
                <a:srgbClr val="FF0000"/>
              </a:solidFill>
              <a:round/>
            </a:ln>
            <a:effectLst/>
          </c:spPr>
          <c:marker>
            <c:symbol val="none"/>
          </c:marker>
          <c:cat>
            <c:strRef>
              <c:f>'Data &amp; Charts'!$C$40:$C$51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'Data &amp; Charts'!$D$40:$D$51</c:f>
              <c:numCache>
                <c:formatCode>#,##0</c:formatCode>
                <c:ptCount val="12"/>
                <c:pt idx="0">
                  <c:v>50</c:v>
                </c:pt>
                <c:pt idx="1">
                  <c:v>40</c:v>
                </c:pt>
                <c:pt idx="2">
                  <c:v>38</c:v>
                </c:pt>
                <c:pt idx="3">
                  <c:v>38</c:v>
                </c:pt>
                <c:pt idx="4">
                  <c:v>39</c:v>
                </c:pt>
                <c:pt idx="5">
                  <c:v>41</c:v>
                </c:pt>
                <c:pt idx="6">
                  <c:v>40</c:v>
                </c:pt>
                <c:pt idx="7">
                  <c:v>39</c:v>
                </c:pt>
                <c:pt idx="8">
                  <c:v>38</c:v>
                </c:pt>
                <c:pt idx="9">
                  <c:v>37</c:v>
                </c:pt>
                <c:pt idx="10">
                  <c:v>44</c:v>
                </c:pt>
                <c:pt idx="11">
                  <c:v>43</c:v>
                </c:pt>
              </c:numCache>
            </c:numRef>
          </c:val>
          <c:smooth val="1"/>
          <c:extLst>
            <c:ext xmlns:c16="http://schemas.microsoft.com/office/drawing/2014/chart" uri="{C3380CC4-5D6E-409C-BE32-E72D297353CC}">
              <c16:uniqueId val="{00000001-54B6-7A41-800A-EE580E70022E}"/>
            </c:ext>
          </c:extLst>
        </c:ser>
        <c:dLbls>
          <c:showLegendKey val="0"/>
          <c:showVal val="0"/>
          <c:showCatName val="0"/>
          <c:showSerName val="0"/>
          <c:showPercent val="0"/>
          <c:showBubbleSize val="0"/>
        </c:dLbls>
        <c:marker val="1"/>
        <c:smooth val="0"/>
        <c:axId val="2073189344"/>
        <c:axId val="1844487344"/>
      </c:lineChart>
      <c:catAx>
        <c:axId val="2073189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1852"/>
                </a:solidFill>
                <a:latin typeface="AT Fabriga" pitchFamily="50" charset="0"/>
                <a:ea typeface="AT Fabriga" pitchFamily="50" charset="0"/>
                <a:cs typeface="+mn-cs"/>
              </a:defRPr>
            </a:pPr>
            <a:endParaRPr lang="en-US"/>
          </a:p>
        </c:txPr>
        <c:crossAx val="1844487344"/>
        <c:crosses val="autoZero"/>
        <c:auto val="1"/>
        <c:lblAlgn val="ctr"/>
        <c:lblOffset val="100"/>
        <c:noMultiLvlLbl val="0"/>
      </c:catAx>
      <c:valAx>
        <c:axId val="1844487344"/>
        <c:scaling>
          <c:orientation val="minMax"/>
          <c:max val="51"/>
          <c:min val="3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1852"/>
                </a:solidFill>
                <a:latin typeface="AT Fabriga" pitchFamily="50" charset="0"/>
                <a:ea typeface="AT Fabriga" pitchFamily="50" charset="0"/>
                <a:cs typeface="+mn-cs"/>
              </a:defRPr>
            </a:pPr>
            <a:endParaRPr lang="en-US"/>
          </a:p>
        </c:txPr>
        <c:crossAx val="207318934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rgbClr val="001852"/>
              </a:solidFill>
              <a:latin typeface="AT Fabriga" pitchFamily="50" charset="0"/>
              <a:ea typeface="AT Fabriga" pitchFamily="50" charset="0"/>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900">
          <a:solidFill>
            <a:srgbClr val="001852"/>
          </a:solidFill>
          <a:latin typeface="AT Fabriga" pitchFamily="50" charset="0"/>
          <a:ea typeface="AT Fabriga" pitchFamily="50"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90069991251094"/>
          <c:y val="0"/>
          <c:w val="0.83334230096237971"/>
          <c:h val="0.92489926692315694"/>
        </c:manualLayout>
      </c:layout>
      <c:barChart>
        <c:barDir val="bar"/>
        <c:grouping val="clustered"/>
        <c:varyColors val="0"/>
        <c:ser>
          <c:idx val="0"/>
          <c:order val="0"/>
          <c:spPr>
            <a:solidFill>
              <a:srgbClr val="274DFF"/>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rgbClr val="001852"/>
                    </a:solidFill>
                    <a:latin typeface="AT Fabriga" pitchFamily="50" charset="0"/>
                    <a:ea typeface="AT Fabriga" pitchFamily="50"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'Data &amp; Charts'!$B$114:$B$126</c:f>
              <c:numCache>
                <c:formatCode>mmm\-yy</c:formatCode>
                <c:ptCount val="13"/>
                <c:pt idx="0">
                  <c:v>45627</c:v>
                </c:pt>
                <c:pt idx="1">
                  <c:v>45658</c:v>
                </c:pt>
                <c:pt idx="2">
                  <c:v>45689</c:v>
                </c:pt>
                <c:pt idx="3">
                  <c:v>45717</c:v>
                </c:pt>
                <c:pt idx="4">
                  <c:v>45748</c:v>
                </c:pt>
                <c:pt idx="5">
                  <c:v>45778</c:v>
                </c:pt>
                <c:pt idx="6">
                  <c:v>45809</c:v>
                </c:pt>
                <c:pt idx="7">
                  <c:v>45839</c:v>
                </c:pt>
                <c:pt idx="8">
                  <c:v>45870</c:v>
                </c:pt>
                <c:pt idx="9">
                  <c:v>45901</c:v>
                </c:pt>
                <c:pt idx="10">
                  <c:v>45931</c:v>
                </c:pt>
                <c:pt idx="11">
                  <c:v>45962</c:v>
                </c:pt>
                <c:pt idx="12">
                  <c:v>45992</c:v>
                </c:pt>
              </c:numCache>
            </c:numRef>
          </c:cat>
          <c:val>
            <c:numRef>
              <c:f>'Data &amp; Charts'!$E$114:$E$126</c:f>
              <c:numCache>
                <c:formatCode>0.0%</c:formatCode>
                <c:ptCount val="13"/>
                <c:pt idx="0">
                  <c:v>-8.5000000000000006E-2</c:v>
                </c:pt>
                <c:pt idx="1">
                  <c:v>-7.8E-2</c:v>
                </c:pt>
                <c:pt idx="2">
                  <c:v>-7.2999999999999995E-2</c:v>
                </c:pt>
                <c:pt idx="3">
                  <c:v>-6.2668886318819506E-2</c:v>
                </c:pt>
                <c:pt idx="4">
                  <c:v>-6.2E-2</c:v>
                </c:pt>
                <c:pt idx="5">
                  <c:v>-5.8999999999999997E-2</c:v>
                </c:pt>
                <c:pt idx="6">
                  <c:v>-5.5E-2</c:v>
                </c:pt>
                <c:pt idx="7">
                  <c:v>-5.6000000000000001E-2</c:v>
                </c:pt>
                <c:pt idx="8">
                  <c:v>-4.5999999999999999E-2</c:v>
                </c:pt>
                <c:pt idx="9">
                  <c:v>-3.4000000000000002E-2</c:v>
                </c:pt>
                <c:pt idx="10">
                  <c:v>-1.7000000000000001E-2</c:v>
                </c:pt>
                <c:pt idx="11">
                  <c:v>-4.0000000000000001E-3</c:v>
                </c:pt>
                <c:pt idx="12">
                  <c:v>0</c:v>
                </c:pt>
              </c:numCache>
            </c:numRef>
          </c:val>
          <c:extLst>
            <c:ext xmlns:c16="http://schemas.microsoft.com/office/drawing/2014/chart" uri="{C3380CC4-5D6E-409C-BE32-E72D297353CC}">
              <c16:uniqueId val="{00000000-E82F-3241-AD5F-DF13903018F6}"/>
            </c:ext>
          </c:extLst>
        </c:ser>
        <c:dLbls>
          <c:dLblPos val="ctr"/>
          <c:showLegendKey val="0"/>
          <c:showVal val="1"/>
          <c:showCatName val="0"/>
          <c:showSerName val="0"/>
          <c:showPercent val="0"/>
          <c:showBubbleSize val="0"/>
        </c:dLbls>
        <c:gapWidth val="20"/>
        <c:axId val="704947472"/>
        <c:axId val="704947888"/>
      </c:barChart>
      <c:dateAx>
        <c:axId val="704947472"/>
        <c:scaling>
          <c:orientation val="minMax"/>
        </c:scaling>
        <c:delete val="0"/>
        <c:axPos val="l"/>
        <c:numFmt formatCode="mmm\-yy"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001852"/>
                </a:solidFill>
                <a:latin typeface="AT Fabriga" pitchFamily="50" charset="0"/>
                <a:ea typeface="AT Fabriga" pitchFamily="50" charset="0"/>
                <a:cs typeface="+mn-cs"/>
              </a:defRPr>
            </a:pPr>
            <a:endParaRPr lang="en-US"/>
          </a:p>
        </c:txPr>
        <c:crossAx val="704947888"/>
        <c:crosses val="autoZero"/>
        <c:auto val="1"/>
        <c:lblOffset val="100"/>
        <c:baseTimeUnit val="months"/>
      </c:dateAx>
      <c:valAx>
        <c:axId val="704947888"/>
        <c:scaling>
          <c:orientation val="minMax"/>
        </c:scaling>
        <c:delete val="0"/>
        <c:axPos val="b"/>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001852"/>
                </a:solidFill>
                <a:latin typeface="AT Fabriga" pitchFamily="50" charset="0"/>
                <a:ea typeface="AT Fabriga" pitchFamily="50" charset="0"/>
                <a:cs typeface="+mn-cs"/>
              </a:defRPr>
            </a:pPr>
            <a:endParaRPr lang="en-US"/>
          </a:p>
        </c:txPr>
        <c:crossAx val="7049474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100">
          <a:solidFill>
            <a:srgbClr val="001852"/>
          </a:solidFill>
          <a:latin typeface="AT Fabriga" pitchFamily="50" charset="0"/>
          <a:ea typeface="AT Fabriga" pitchFamily="50"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644668385646546"/>
          <c:y val="5.4800490249423496E-2"/>
          <c:w val="0.76341503523275722"/>
          <c:h val="0.92800187905966269"/>
        </c:manualLayout>
      </c:layout>
      <c:barChart>
        <c:barDir val="bar"/>
        <c:grouping val="clustered"/>
        <c:varyColors val="0"/>
        <c:ser>
          <c:idx val="1"/>
          <c:order val="0"/>
          <c:tx>
            <c:strRef>
              <c:f>'Data &amp; Charts'!$C$90</c:f>
              <c:strCache>
                <c:ptCount val="1"/>
                <c:pt idx="0">
                  <c:v>Demand YoY</c:v>
                </c:pt>
              </c:strCache>
            </c:strRef>
          </c:tx>
          <c:spPr>
            <a:noFill/>
            <a:ln>
              <a:noFill/>
            </a:ln>
            <a:effectLst/>
          </c:spPr>
          <c:invertIfNegative val="0"/>
          <c:errBars>
            <c:errBarType val="minus"/>
            <c:errValType val="fixedVal"/>
            <c:noEndCap val="1"/>
            <c:val val="1.0000000000000002E-3"/>
            <c:spPr>
              <a:noFill/>
              <a:ln w="38100" cap="flat" cmpd="sng" algn="ctr">
                <a:solidFill>
                  <a:srgbClr val="274DFF"/>
                </a:solidFill>
                <a:round/>
                <a:headEnd type="oval"/>
              </a:ln>
              <a:effectLst/>
            </c:spPr>
          </c:errBars>
          <c:cat>
            <c:strRef>
              <c:f>'Data &amp; Charts'!$B$91:$B$109</c:f>
              <c:strCache>
                <c:ptCount val="19"/>
                <c:pt idx="0">
                  <c:v>CHASSIS CAB</c:v>
                </c:pt>
                <c:pt idx="1">
                  <c:v>COMBI VAN</c:v>
                </c:pt>
                <c:pt idx="2">
                  <c:v>DROPSIDE</c:v>
                </c:pt>
                <c:pt idx="3">
                  <c:v>LUTON</c:v>
                </c:pt>
                <c:pt idx="4">
                  <c:v>MINIBUS</c:v>
                </c:pt>
                <c:pt idx="5">
                  <c:v>MPV</c:v>
                </c:pt>
                <c:pt idx="6">
                  <c:v>PANEL VAN</c:v>
                </c:pt>
                <c:pt idx="7">
                  <c:v>PICKUP</c:v>
                </c:pt>
                <c:pt idx="8">
                  <c:v>SUV</c:v>
                </c:pt>
                <c:pt idx="9">
                  <c:v>TIPPER</c:v>
                </c:pt>
                <c:pt idx="11">
                  <c:v>UP TO 1 YEAR</c:v>
                </c:pt>
                <c:pt idx="12">
                  <c:v>1 - 3 YEARS</c:v>
                </c:pt>
                <c:pt idx="13">
                  <c:v>3 - 5 YEARS</c:v>
                </c:pt>
                <c:pt idx="14">
                  <c:v>5 - 10 YEARS</c:v>
                </c:pt>
                <c:pt idx="15">
                  <c:v>10 - 15 YEARS</c:v>
                </c:pt>
                <c:pt idx="17">
                  <c:v>DIESEL</c:v>
                </c:pt>
                <c:pt idx="18">
                  <c:v>ELECTRIC</c:v>
                </c:pt>
              </c:strCache>
            </c:strRef>
          </c:cat>
          <c:val>
            <c:numRef>
              <c:f>'Data &amp; Charts'!$C$91:$C$109</c:f>
              <c:numCache>
                <c:formatCode>0%</c:formatCode>
                <c:ptCount val="19"/>
                <c:pt idx="0">
                  <c:v>-2E-3</c:v>
                </c:pt>
                <c:pt idx="1">
                  <c:v>0.10299999999999999</c:v>
                </c:pt>
                <c:pt idx="2">
                  <c:v>-6.3E-2</c:v>
                </c:pt>
                <c:pt idx="3">
                  <c:v>-0.14499999999999999</c:v>
                </c:pt>
                <c:pt idx="4">
                  <c:v>0.11899999999999999</c:v>
                </c:pt>
                <c:pt idx="5">
                  <c:v>-0.17799999999999999</c:v>
                </c:pt>
                <c:pt idx="6">
                  <c:v>-1.7000000000000001E-2</c:v>
                </c:pt>
                <c:pt idx="7">
                  <c:v>-6.0000000000000001E-3</c:v>
                </c:pt>
                <c:pt idx="8">
                  <c:v>-0.254</c:v>
                </c:pt>
                <c:pt idx="9">
                  <c:v>-0.26900000000000002</c:v>
                </c:pt>
                <c:pt idx="11">
                  <c:v>6.8000000000000005E-2</c:v>
                </c:pt>
                <c:pt idx="12">
                  <c:v>0.127</c:v>
                </c:pt>
                <c:pt idx="13">
                  <c:v>-0.123</c:v>
                </c:pt>
                <c:pt idx="14">
                  <c:v>-8.2000000000000003E-2</c:v>
                </c:pt>
                <c:pt idx="15">
                  <c:v>8.6999999999999994E-2</c:v>
                </c:pt>
                <c:pt idx="17">
                  <c:v>-4.5999999999999999E-2</c:v>
                </c:pt>
                <c:pt idx="18">
                  <c:v>0.252</c:v>
                </c:pt>
              </c:numCache>
            </c:numRef>
          </c:val>
          <c:extLst>
            <c:ext xmlns:c16="http://schemas.microsoft.com/office/drawing/2014/chart" uri="{C3380CC4-5D6E-409C-BE32-E72D297353CC}">
              <c16:uniqueId val="{00000000-A3AA-7F42-B4AB-B1DD624B91AD}"/>
            </c:ext>
          </c:extLst>
        </c:ser>
        <c:ser>
          <c:idx val="2"/>
          <c:order val="1"/>
          <c:tx>
            <c:strRef>
              <c:f>'Data &amp; Charts'!$D$90</c:f>
              <c:strCache>
                <c:ptCount val="1"/>
                <c:pt idx="0">
                  <c:v>Supply YoY</c:v>
                </c:pt>
              </c:strCache>
            </c:strRef>
          </c:tx>
          <c:spPr>
            <a:noFill/>
            <a:ln>
              <a:noFill/>
            </a:ln>
            <a:effectLst/>
          </c:spPr>
          <c:invertIfNegative val="0"/>
          <c:errBars>
            <c:errBarType val="both"/>
            <c:errValType val="fixedVal"/>
            <c:noEndCap val="1"/>
            <c:val val="1.0000000000000002E-3"/>
            <c:spPr>
              <a:noFill/>
              <a:ln w="38100" cap="flat" cmpd="sng" algn="ctr">
                <a:solidFill>
                  <a:srgbClr val="C00000"/>
                </a:solidFill>
                <a:round/>
                <a:headEnd type="oval"/>
              </a:ln>
              <a:effectLst/>
            </c:spPr>
          </c:errBars>
          <c:cat>
            <c:strRef>
              <c:f>'Data &amp; Charts'!$B$91:$B$109</c:f>
              <c:strCache>
                <c:ptCount val="19"/>
                <c:pt idx="0">
                  <c:v>CHASSIS CAB</c:v>
                </c:pt>
                <c:pt idx="1">
                  <c:v>COMBI VAN</c:v>
                </c:pt>
                <c:pt idx="2">
                  <c:v>DROPSIDE</c:v>
                </c:pt>
                <c:pt idx="3">
                  <c:v>LUTON</c:v>
                </c:pt>
                <c:pt idx="4">
                  <c:v>MINIBUS</c:v>
                </c:pt>
                <c:pt idx="5">
                  <c:v>MPV</c:v>
                </c:pt>
                <c:pt idx="6">
                  <c:v>PANEL VAN</c:v>
                </c:pt>
                <c:pt idx="7">
                  <c:v>PICKUP</c:v>
                </c:pt>
                <c:pt idx="8">
                  <c:v>SUV</c:v>
                </c:pt>
                <c:pt idx="9">
                  <c:v>TIPPER</c:v>
                </c:pt>
                <c:pt idx="11">
                  <c:v>UP TO 1 YEAR</c:v>
                </c:pt>
                <c:pt idx="12">
                  <c:v>1 - 3 YEARS</c:v>
                </c:pt>
                <c:pt idx="13">
                  <c:v>3 - 5 YEARS</c:v>
                </c:pt>
                <c:pt idx="14">
                  <c:v>5 - 10 YEARS</c:v>
                </c:pt>
                <c:pt idx="15">
                  <c:v>10 - 15 YEARS</c:v>
                </c:pt>
                <c:pt idx="17">
                  <c:v>DIESEL</c:v>
                </c:pt>
                <c:pt idx="18">
                  <c:v>ELECTRIC</c:v>
                </c:pt>
              </c:strCache>
            </c:strRef>
          </c:cat>
          <c:val>
            <c:numRef>
              <c:f>'Data &amp; Charts'!$D$91:$D$109</c:f>
              <c:numCache>
                <c:formatCode>0%</c:formatCode>
                <c:ptCount val="19"/>
                <c:pt idx="0">
                  <c:v>-7.0000000000000001E-3</c:v>
                </c:pt>
                <c:pt idx="1">
                  <c:v>0.252</c:v>
                </c:pt>
                <c:pt idx="2">
                  <c:v>-0.249</c:v>
                </c:pt>
                <c:pt idx="3">
                  <c:v>-0.161</c:v>
                </c:pt>
                <c:pt idx="4">
                  <c:v>0.158</c:v>
                </c:pt>
                <c:pt idx="5">
                  <c:v>-0.34399999999999997</c:v>
                </c:pt>
                <c:pt idx="6">
                  <c:v>-0.11600000000000001</c:v>
                </c:pt>
                <c:pt idx="7">
                  <c:v>-2.7E-2</c:v>
                </c:pt>
                <c:pt idx="8">
                  <c:v>3.7999999999999999E-2</c:v>
                </c:pt>
                <c:pt idx="9">
                  <c:v>-0.317</c:v>
                </c:pt>
                <c:pt idx="11">
                  <c:v>5.8999999999999997E-2</c:v>
                </c:pt>
                <c:pt idx="12">
                  <c:v>0.17599999999999999</c:v>
                </c:pt>
                <c:pt idx="13">
                  <c:v>-0.16600000000000001</c:v>
                </c:pt>
                <c:pt idx="14">
                  <c:v>-0.17899999999999999</c:v>
                </c:pt>
                <c:pt idx="15">
                  <c:v>-3.1E-2</c:v>
                </c:pt>
                <c:pt idx="17">
                  <c:v>-0.10199999999999999</c:v>
                </c:pt>
                <c:pt idx="18">
                  <c:v>0.38100000000000001</c:v>
                </c:pt>
              </c:numCache>
            </c:numRef>
          </c:val>
          <c:extLst>
            <c:ext xmlns:c16="http://schemas.microsoft.com/office/drawing/2014/chart" uri="{C3380CC4-5D6E-409C-BE32-E72D297353CC}">
              <c16:uniqueId val="{00000001-A3AA-7F42-B4AB-B1DD624B91AD}"/>
            </c:ext>
          </c:extLst>
        </c:ser>
        <c:ser>
          <c:idx val="0"/>
          <c:order val="2"/>
          <c:tx>
            <c:strRef>
              <c:f>'Data &amp; Charts'!$E$90</c:f>
              <c:strCache>
                <c:ptCount val="1"/>
                <c:pt idx="0">
                  <c:v>Market Health YoY</c:v>
                </c:pt>
              </c:strCache>
            </c:strRef>
          </c:tx>
          <c:spPr>
            <a:solidFill>
              <a:schemeClr val="bg1"/>
            </a:solidFill>
            <a:ln>
              <a:noFill/>
            </a:ln>
            <a:effectLst/>
          </c:spPr>
          <c:invertIfNegative val="0"/>
          <c:cat>
            <c:strRef>
              <c:f>'Data &amp; Charts'!$B$91:$B$109</c:f>
              <c:strCache>
                <c:ptCount val="19"/>
                <c:pt idx="0">
                  <c:v>CHASSIS CAB</c:v>
                </c:pt>
                <c:pt idx="1">
                  <c:v>COMBI VAN</c:v>
                </c:pt>
                <c:pt idx="2">
                  <c:v>DROPSIDE</c:v>
                </c:pt>
                <c:pt idx="3">
                  <c:v>LUTON</c:v>
                </c:pt>
                <c:pt idx="4">
                  <c:v>MINIBUS</c:v>
                </c:pt>
                <c:pt idx="5">
                  <c:v>MPV</c:v>
                </c:pt>
                <c:pt idx="6">
                  <c:v>PANEL VAN</c:v>
                </c:pt>
                <c:pt idx="7">
                  <c:v>PICKUP</c:v>
                </c:pt>
                <c:pt idx="8">
                  <c:v>SUV</c:v>
                </c:pt>
                <c:pt idx="9">
                  <c:v>TIPPER</c:v>
                </c:pt>
                <c:pt idx="11">
                  <c:v>UP TO 1 YEAR</c:v>
                </c:pt>
                <c:pt idx="12">
                  <c:v>1 - 3 YEARS</c:v>
                </c:pt>
                <c:pt idx="13">
                  <c:v>3 - 5 YEARS</c:v>
                </c:pt>
                <c:pt idx="14">
                  <c:v>5 - 10 YEARS</c:v>
                </c:pt>
                <c:pt idx="15">
                  <c:v>10 - 15 YEARS</c:v>
                </c:pt>
                <c:pt idx="17">
                  <c:v>DIESEL</c:v>
                </c:pt>
                <c:pt idx="18">
                  <c:v>ELECTRIC</c:v>
                </c:pt>
              </c:strCache>
            </c:strRef>
          </c:cat>
          <c:val>
            <c:numRef>
              <c:f>'Data &amp; Charts'!$E$91:$E$109</c:f>
              <c:numCache>
                <c:formatCode>0%</c:formatCode>
                <c:ptCount val="19"/>
                <c:pt idx="0">
                  <c:v>5.0000000000000001E-3</c:v>
                </c:pt>
                <c:pt idx="1">
                  <c:v>-0.11899999999999999</c:v>
                </c:pt>
                <c:pt idx="2">
                  <c:v>0.248</c:v>
                </c:pt>
                <c:pt idx="3">
                  <c:v>0.02</c:v>
                </c:pt>
                <c:pt idx="4">
                  <c:v>-3.4000000000000002E-2</c:v>
                </c:pt>
                <c:pt idx="5">
                  <c:v>0.253</c:v>
                </c:pt>
                <c:pt idx="6">
                  <c:v>0.112</c:v>
                </c:pt>
                <c:pt idx="7">
                  <c:v>2.1000000000000001E-2</c:v>
                </c:pt>
                <c:pt idx="8">
                  <c:v>-0.28199999999999997</c:v>
                </c:pt>
                <c:pt idx="9">
                  <c:v>7.0000000000000007E-2</c:v>
                </c:pt>
                <c:pt idx="11">
                  <c:v>8.0000000000000002E-3</c:v>
                </c:pt>
                <c:pt idx="12">
                  <c:v>-4.1000000000000002E-2</c:v>
                </c:pt>
                <c:pt idx="13">
                  <c:v>5.1999999999999998E-2</c:v>
                </c:pt>
                <c:pt idx="14">
                  <c:v>0.11700000000000001</c:v>
                </c:pt>
                <c:pt idx="15">
                  <c:v>0.121</c:v>
                </c:pt>
                <c:pt idx="17">
                  <c:v>6.2E-2</c:v>
                </c:pt>
                <c:pt idx="18">
                  <c:v>-9.4E-2</c:v>
                </c:pt>
              </c:numCache>
            </c:numRef>
          </c:val>
          <c:extLst>
            <c:ext xmlns:c16="http://schemas.microsoft.com/office/drawing/2014/chart" uri="{C3380CC4-5D6E-409C-BE32-E72D297353CC}">
              <c16:uniqueId val="{00000002-A3AA-7F42-B4AB-B1DD624B91AD}"/>
            </c:ext>
          </c:extLst>
        </c:ser>
        <c:dLbls>
          <c:showLegendKey val="0"/>
          <c:showVal val="0"/>
          <c:showCatName val="0"/>
          <c:showSerName val="0"/>
          <c:showPercent val="0"/>
          <c:showBubbleSize val="0"/>
        </c:dLbls>
        <c:gapWidth val="20"/>
        <c:overlap val="100"/>
        <c:axId val="1920948655"/>
        <c:axId val="1087732639"/>
      </c:barChart>
      <c:catAx>
        <c:axId val="1920948655"/>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j-lt"/>
                <a:ea typeface="AT Fabriga" pitchFamily="50" charset="0"/>
                <a:cs typeface="+mn-cs"/>
              </a:defRPr>
            </a:pPr>
            <a:endParaRPr lang="en-US"/>
          </a:p>
        </c:txPr>
        <c:crossAx val="1087732639"/>
        <c:crosses val="autoZero"/>
        <c:auto val="1"/>
        <c:lblAlgn val="ctr"/>
        <c:lblOffset val="100"/>
        <c:noMultiLvlLbl val="0"/>
      </c:catAx>
      <c:valAx>
        <c:axId val="1087732639"/>
        <c:scaling>
          <c:orientation val="minMax"/>
          <c:max val="0.45"/>
          <c:min val="-0.5"/>
        </c:scaling>
        <c:delete val="0"/>
        <c:axPos val="t"/>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1"/>
                </a:solidFill>
                <a:latin typeface="+mj-lt"/>
                <a:ea typeface="AT Fabriga" pitchFamily="50" charset="0"/>
                <a:cs typeface="+mn-cs"/>
              </a:defRPr>
            </a:pPr>
            <a:endParaRPr lang="en-US"/>
          </a:p>
        </c:txPr>
        <c:crossAx val="192094865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000">
          <a:solidFill>
            <a:schemeClr val="bg1"/>
          </a:solidFill>
          <a:latin typeface="+mj-lt"/>
          <a:ea typeface="AT Fabriga" pitchFamily="50"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'Data &amp; Charts'!$G$132</c:f>
              <c:strCache>
                <c:ptCount val="1"/>
                <c:pt idx="0">
                  <c:v>USED EV AD VIEW SHARE %</c:v>
                </c:pt>
              </c:strCache>
            </c:strRef>
          </c:tx>
          <c:spPr>
            <a:solidFill>
              <a:srgbClr val="1DA9A5"/>
            </a:solidFill>
            <a:ln>
              <a:solidFill>
                <a:srgbClr val="1DA9A5"/>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1DA9A5"/>
                    </a:solidFill>
                    <a:latin typeface="AT Fabriga" pitchFamily="50" charset="0"/>
                    <a:ea typeface="AT Fabriga" pitchFamily="50"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'Data &amp; Charts'!$B$133:$B$145</c:f>
              <c:numCache>
                <c:formatCode>mmm\-yy</c:formatCode>
                <c:ptCount val="13"/>
                <c:pt idx="0">
                  <c:v>45627</c:v>
                </c:pt>
                <c:pt idx="1">
                  <c:v>45658</c:v>
                </c:pt>
                <c:pt idx="2">
                  <c:v>45689</c:v>
                </c:pt>
                <c:pt idx="3">
                  <c:v>45717</c:v>
                </c:pt>
                <c:pt idx="4">
                  <c:v>45748</c:v>
                </c:pt>
                <c:pt idx="5">
                  <c:v>45778</c:v>
                </c:pt>
                <c:pt idx="6">
                  <c:v>45809</c:v>
                </c:pt>
                <c:pt idx="7">
                  <c:v>45839</c:v>
                </c:pt>
                <c:pt idx="8">
                  <c:v>45870</c:v>
                </c:pt>
                <c:pt idx="9">
                  <c:v>45901</c:v>
                </c:pt>
                <c:pt idx="10">
                  <c:v>45931</c:v>
                </c:pt>
                <c:pt idx="11">
                  <c:v>45962</c:v>
                </c:pt>
                <c:pt idx="12">
                  <c:v>45992</c:v>
                </c:pt>
              </c:numCache>
            </c:numRef>
          </c:cat>
          <c:val>
            <c:numRef>
              <c:f>'Data &amp; Charts'!$G$133:$G$145</c:f>
              <c:numCache>
                <c:formatCode>0.0%</c:formatCode>
                <c:ptCount val="13"/>
                <c:pt idx="0">
                  <c:v>2.8012937658667209E-2</c:v>
                </c:pt>
                <c:pt idx="1">
                  <c:v>2.8000000000000001E-2</c:v>
                </c:pt>
                <c:pt idx="2">
                  <c:v>2.93E-2</c:v>
                </c:pt>
                <c:pt idx="3">
                  <c:v>3.0200000000000001E-2</c:v>
                </c:pt>
                <c:pt idx="4">
                  <c:v>3.2000000000000001E-2</c:v>
                </c:pt>
                <c:pt idx="5">
                  <c:v>3.3000000000000002E-2</c:v>
                </c:pt>
                <c:pt idx="6">
                  <c:v>3.5000000000000003E-2</c:v>
                </c:pt>
                <c:pt idx="7">
                  <c:v>3.6999999999999998E-2</c:v>
                </c:pt>
                <c:pt idx="8">
                  <c:v>3.9E-2</c:v>
                </c:pt>
                <c:pt idx="9">
                  <c:v>4.24E-2</c:v>
                </c:pt>
                <c:pt idx="10">
                  <c:v>4.3299999999999998E-2</c:v>
                </c:pt>
                <c:pt idx="11">
                  <c:v>0.04</c:v>
                </c:pt>
                <c:pt idx="12">
                  <c:v>4.2999999999999997E-2</c:v>
                </c:pt>
              </c:numCache>
            </c:numRef>
          </c:val>
          <c:extLst>
            <c:ext xmlns:c16="http://schemas.microsoft.com/office/drawing/2014/chart" uri="{C3380CC4-5D6E-409C-BE32-E72D297353CC}">
              <c16:uniqueId val="{00000000-C78A-5641-B331-A65DE4E0CD47}"/>
            </c:ext>
          </c:extLst>
        </c:ser>
        <c:dLbls>
          <c:showLegendKey val="0"/>
          <c:showVal val="0"/>
          <c:showCatName val="0"/>
          <c:showSerName val="0"/>
          <c:showPercent val="0"/>
          <c:showBubbleSize val="0"/>
        </c:dLbls>
        <c:gapWidth val="20"/>
        <c:axId val="1830124080"/>
        <c:axId val="910335007"/>
      </c:barChart>
      <c:lineChart>
        <c:grouping val="standard"/>
        <c:varyColors val="0"/>
        <c:ser>
          <c:idx val="0"/>
          <c:order val="0"/>
          <c:tx>
            <c:strRef>
              <c:f>'Data &amp; Charts'!$F$132</c:f>
              <c:strCache>
                <c:ptCount val="1"/>
                <c:pt idx="0">
                  <c:v>USED EV STOCK SHARE %</c:v>
                </c:pt>
              </c:strCache>
            </c:strRef>
          </c:tx>
          <c:spPr>
            <a:ln w="28575" cap="rnd">
              <a:solidFill>
                <a:schemeClr val="bg1"/>
              </a:solidFill>
              <a:round/>
            </a:ln>
            <a:effectLst>
              <a:glow rad="101600">
                <a:srgbClr val="001852">
                  <a:alpha val="40000"/>
                </a:srgbClr>
              </a:glow>
            </a:effectLst>
          </c:spPr>
          <c:marker>
            <c:symbol val="none"/>
          </c:marker>
          <c:cat>
            <c:numRef>
              <c:f>'Data &amp; Charts'!$B$133:$B$145</c:f>
              <c:numCache>
                <c:formatCode>mmm\-yy</c:formatCode>
                <c:ptCount val="13"/>
                <c:pt idx="0">
                  <c:v>45627</c:v>
                </c:pt>
                <c:pt idx="1">
                  <c:v>45658</c:v>
                </c:pt>
                <c:pt idx="2">
                  <c:v>45689</c:v>
                </c:pt>
                <c:pt idx="3">
                  <c:v>45717</c:v>
                </c:pt>
                <c:pt idx="4">
                  <c:v>45748</c:v>
                </c:pt>
                <c:pt idx="5">
                  <c:v>45778</c:v>
                </c:pt>
                <c:pt idx="6">
                  <c:v>45809</c:v>
                </c:pt>
                <c:pt idx="7">
                  <c:v>45839</c:v>
                </c:pt>
                <c:pt idx="8">
                  <c:v>45870</c:v>
                </c:pt>
                <c:pt idx="9">
                  <c:v>45901</c:v>
                </c:pt>
                <c:pt idx="10">
                  <c:v>45931</c:v>
                </c:pt>
                <c:pt idx="11">
                  <c:v>45962</c:v>
                </c:pt>
                <c:pt idx="12">
                  <c:v>45992</c:v>
                </c:pt>
              </c:numCache>
            </c:numRef>
          </c:cat>
          <c:val>
            <c:numRef>
              <c:f>'Data &amp; Charts'!$F$133:$F$145</c:f>
              <c:numCache>
                <c:formatCode>0.0%</c:formatCode>
                <c:ptCount val="13"/>
                <c:pt idx="0">
                  <c:v>2.7746927291574117E-2</c:v>
                </c:pt>
                <c:pt idx="1">
                  <c:v>2.8000000000000001E-2</c:v>
                </c:pt>
                <c:pt idx="2">
                  <c:v>3.0499999999999999E-2</c:v>
                </c:pt>
                <c:pt idx="3">
                  <c:v>3.1800000000000002E-2</c:v>
                </c:pt>
                <c:pt idx="4">
                  <c:v>3.2000000000000001E-2</c:v>
                </c:pt>
                <c:pt idx="5">
                  <c:v>3.4000000000000002E-2</c:v>
                </c:pt>
                <c:pt idx="6">
                  <c:v>3.4000000000000002E-2</c:v>
                </c:pt>
                <c:pt idx="7">
                  <c:v>3.5000000000000003E-2</c:v>
                </c:pt>
                <c:pt idx="8">
                  <c:v>3.6999999999999998E-2</c:v>
                </c:pt>
                <c:pt idx="9">
                  <c:v>3.95E-2</c:v>
                </c:pt>
                <c:pt idx="10">
                  <c:v>4.07E-2</c:v>
                </c:pt>
                <c:pt idx="11">
                  <c:v>4.1000000000000002E-2</c:v>
                </c:pt>
                <c:pt idx="12">
                  <c:v>4.1000000000000002E-2</c:v>
                </c:pt>
              </c:numCache>
            </c:numRef>
          </c:val>
          <c:smooth val="1"/>
          <c:extLst>
            <c:ext xmlns:c16="http://schemas.microsoft.com/office/drawing/2014/chart" uri="{C3380CC4-5D6E-409C-BE32-E72D297353CC}">
              <c16:uniqueId val="{00000001-C78A-5641-B331-A65DE4E0CD47}"/>
            </c:ext>
          </c:extLst>
        </c:ser>
        <c:dLbls>
          <c:showLegendKey val="0"/>
          <c:showVal val="0"/>
          <c:showCatName val="0"/>
          <c:showSerName val="0"/>
          <c:showPercent val="0"/>
          <c:showBubbleSize val="0"/>
        </c:dLbls>
        <c:marker val="1"/>
        <c:smooth val="0"/>
        <c:axId val="1830124080"/>
        <c:axId val="910335007"/>
      </c:lineChart>
      <c:dateAx>
        <c:axId val="1830124080"/>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bg1"/>
                </a:solidFill>
                <a:latin typeface="AT Fabriga" pitchFamily="50" charset="0"/>
                <a:ea typeface="AT Fabriga" pitchFamily="50" charset="0"/>
                <a:cs typeface="+mn-cs"/>
              </a:defRPr>
            </a:pPr>
            <a:endParaRPr lang="en-US"/>
          </a:p>
        </c:txPr>
        <c:crossAx val="910335007"/>
        <c:crosses val="autoZero"/>
        <c:auto val="1"/>
        <c:lblOffset val="100"/>
        <c:baseTimeUnit val="months"/>
        <c:majorUnit val="2"/>
        <c:majorTimeUnit val="months"/>
      </c:dateAx>
      <c:valAx>
        <c:axId val="910335007"/>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AT Fabriga" pitchFamily="50" charset="0"/>
                <a:ea typeface="AT Fabriga" pitchFamily="50" charset="0"/>
                <a:cs typeface="+mn-cs"/>
              </a:defRPr>
            </a:pPr>
            <a:endParaRPr lang="en-US"/>
          </a:p>
        </c:txPr>
        <c:crossAx val="18301240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solidFill>
            <a:schemeClr val="bg1"/>
          </a:solidFill>
          <a:latin typeface="AT Fabriga" pitchFamily="50" charset="0"/>
          <a:ea typeface="AT Fabriga" pitchFamily="50"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'Data &amp; Charts'!$D$150</c:f>
              <c:strCache>
                <c:ptCount val="1"/>
                <c:pt idx="0">
                  <c:v>Electric</c:v>
                </c:pt>
              </c:strCache>
            </c:strRef>
          </c:tx>
          <c:spPr>
            <a:solidFill>
              <a:srgbClr val="1DA9A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T Fabriga" pitchFamily="50" charset="0"/>
                    <a:ea typeface="AT Fabriga" pitchFamily="50"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'Data &amp; Charts'!$B$151:$B$163</c:f>
              <c:numCache>
                <c:formatCode>mmm\-yy</c:formatCode>
                <c:ptCount val="13"/>
                <c:pt idx="0">
                  <c:v>45627</c:v>
                </c:pt>
                <c:pt idx="1">
                  <c:v>45658</c:v>
                </c:pt>
                <c:pt idx="2">
                  <c:v>45689</c:v>
                </c:pt>
                <c:pt idx="3">
                  <c:v>45717</c:v>
                </c:pt>
                <c:pt idx="4">
                  <c:v>45748</c:v>
                </c:pt>
                <c:pt idx="5">
                  <c:v>45778</c:v>
                </c:pt>
                <c:pt idx="6">
                  <c:v>45809</c:v>
                </c:pt>
                <c:pt idx="7">
                  <c:v>45839</c:v>
                </c:pt>
                <c:pt idx="8">
                  <c:v>45870</c:v>
                </c:pt>
                <c:pt idx="9">
                  <c:v>45901</c:v>
                </c:pt>
                <c:pt idx="10">
                  <c:v>45931</c:v>
                </c:pt>
                <c:pt idx="11">
                  <c:v>45962</c:v>
                </c:pt>
                <c:pt idx="12">
                  <c:v>45992</c:v>
                </c:pt>
              </c:numCache>
            </c:numRef>
          </c:cat>
          <c:val>
            <c:numRef>
              <c:f>'Data &amp; Charts'!$D$151:$D$163</c:f>
              <c:numCache>
                <c:formatCode>0</c:formatCode>
                <c:ptCount val="13"/>
                <c:pt idx="0">
                  <c:v>49</c:v>
                </c:pt>
                <c:pt idx="1">
                  <c:v>53</c:v>
                </c:pt>
                <c:pt idx="2">
                  <c:v>50</c:v>
                </c:pt>
                <c:pt idx="3">
                  <c:v>43.5</c:v>
                </c:pt>
                <c:pt idx="4">
                  <c:v>47</c:v>
                </c:pt>
                <c:pt idx="5">
                  <c:v>49</c:v>
                </c:pt>
                <c:pt idx="6">
                  <c:v>41</c:v>
                </c:pt>
                <c:pt idx="7">
                  <c:v>56</c:v>
                </c:pt>
                <c:pt idx="8">
                  <c:v>51.5</c:v>
                </c:pt>
                <c:pt idx="9">
                  <c:v>44</c:v>
                </c:pt>
                <c:pt idx="10">
                  <c:v>43</c:v>
                </c:pt>
                <c:pt idx="11">
                  <c:v>45</c:v>
                </c:pt>
                <c:pt idx="12">
                  <c:v>48</c:v>
                </c:pt>
              </c:numCache>
            </c:numRef>
          </c:val>
          <c:extLst>
            <c:ext xmlns:c16="http://schemas.microsoft.com/office/drawing/2014/chart" uri="{C3380CC4-5D6E-409C-BE32-E72D297353CC}">
              <c16:uniqueId val="{00000000-3D69-5249-9E46-62A1970B1877}"/>
            </c:ext>
          </c:extLst>
        </c:ser>
        <c:dLbls>
          <c:showLegendKey val="0"/>
          <c:showVal val="0"/>
          <c:showCatName val="0"/>
          <c:showSerName val="0"/>
          <c:showPercent val="0"/>
          <c:showBubbleSize val="0"/>
        </c:dLbls>
        <c:gapWidth val="20"/>
        <c:axId val="1124229808"/>
        <c:axId val="1141675568"/>
      </c:barChart>
      <c:lineChart>
        <c:grouping val="standard"/>
        <c:varyColors val="0"/>
        <c:ser>
          <c:idx val="0"/>
          <c:order val="0"/>
          <c:tx>
            <c:strRef>
              <c:f>'Data &amp; Charts'!$C$150</c:f>
              <c:strCache>
                <c:ptCount val="1"/>
                <c:pt idx="0">
                  <c:v>Diesel</c:v>
                </c:pt>
              </c:strCache>
            </c:strRef>
          </c:tx>
          <c:spPr>
            <a:ln w="34925" cap="rnd">
              <a:solidFill>
                <a:srgbClr val="C00000"/>
              </a:solidFill>
              <a:round/>
            </a:ln>
            <a:effectLst>
              <a:glow rad="101600">
                <a:schemeClr val="accent1">
                  <a:alpha val="40000"/>
                </a:schemeClr>
              </a:glow>
            </a:effectLst>
          </c:spPr>
          <c:marker>
            <c:symbol val="none"/>
          </c:marker>
          <c:cat>
            <c:numRef>
              <c:f>'Data &amp; Charts'!$B$151:$B$163</c:f>
              <c:numCache>
                <c:formatCode>mmm\-yy</c:formatCode>
                <c:ptCount val="13"/>
                <c:pt idx="0">
                  <c:v>45627</c:v>
                </c:pt>
                <c:pt idx="1">
                  <c:v>45658</c:v>
                </c:pt>
                <c:pt idx="2">
                  <c:v>45689</c:v>
                </c:pt>
                <c:pt idx="3">
                  <c:v>45717</c:v>
                </c:pt>
                <c:pt idx="4">
                  <c:v>45748</c:v>
                </c:pt>
                <c:pt idx="5">
                  <c:v>45778</c:v>
                </c:pt>
                <c:pt idx="6">
                  <c:v>45809</c:v>
                </c:pt>
                <c:pt idx="7">
                  <c:v>45839</c:v>
                </c:pt>
                <c:pt idx="8">
                  <c:v>45870</c:v>
                </c:pt>
                <c:pt idx="9">
                  <c:v>45901</c:v>
                </c:pt>
                <c:pt idx="10">
                  <c:v>45931</c:v>
                </c:pt>
                <c:pt idx="11">
                  <c:v>45962</c:v>
                </c:pt>
                <c:pt idx="12">
                  <c:v>45992</c:v>
                </c:pt>
              </c:numCache>
            </c:numRef>
          </c:cat>
          <c:val>
            <c:numRef>
              <c:f>'Data &amp; Charts'!$C$151:$C$163</c:f>
              <c:numCache>
                <c:formatCode>0</c:formatCode>
                <c:ptCount val="13"/>
                <c:pt idx="0">
                  <c:v>42</c:v>
                </c:pt>
                <c:pt idx="1">
                  <c:v>49</c:v>
                </c:pt>
                <c:pt idx="2">
                  <c:v>43</c:v>
                </c:pt>
                <c:pt idx="3">
                  <c:v>37</c:v>
                </c:pt>
                <c:pt idx="4">
                  <c:v>37</c:v>
                </c:pt>
                <c:pt idx="5">
                  <c:v>43</c:v>
                </c:pt>
                <c:pt idx="6">
                  <c:v>44</c:v>
                </c:pt>
                <c:pt idx="7">
                  <c:v>43</c:v>
                </c:pt>
                <c:pt idx="8">
                  <c:v>42</c:v>
                </c:pt>
                <c:pt idx="9">
                  <c:v>44</c:v>
                </c:pt>
                <c:pt idx="10">
                  <c:v>42</c:v>
                </c:pt>
                <c:pt idx="11">
                  <c:v>43</c:v>
                </c:pt>
                <c:pt idx="12">
                  <c:v>47</c:v>
                </c:pt>
              </c:numCache>
            </c:numRef>
          </c:val>
          <c:smooth val="1"/>
          <c:extLst>
            <c:ext xmlns:c16="http://schemas.microsoft.com/office/drawing/2014/chart" uri="{C3380CC4-5D6E-409C-BE32-E72D297353CC}">
              <c16:uniqueId val="{00000001-3D69-5249-9E46-62A1970B1877}"/>
            </c:ext>
          </c:extLst>
        </c:ser>
        <c:dLbls>
          <c:showLegendKey val="0"/>
          <c:showVal val="0"/>
          <c:showCatName val="0"/>
          <c:showSerName val="0"/>
          <c:showPercent val="0"/>
          <c:showBubbleSize val="0"/>
        </c:dLbls>
        <c:marker val="1"/>
        <c:smooth val="0"/>
        <c:axId val="1124229808"/>
        <c:axId val="1141675568"/>
      </c:lineChart>
      <c:dateAx>
        <c:axId val="1124229808"/>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AT Fabriga" pitchFamily="50" charset="0"/>
                <a:ea typeface="AT Fabriga" pitchFamily="50" charset="0"/>
                <a:cs typeface="+mn-cs"/>
              </a:defRPr>
            </a:pPr>
            <a:endParaRPr lang="en-US"/>
          </a:p>
        </c:txPr>
        <c:crossAx val="1141675568"/>
        <c:crosses val="autoZero"/>
        <c:auto val="1"/>
        <c:lblOffset val="100"/>
        <c:baseTimeUnit val="months"/>
        <c:majorUnit val="3"/>
        <c:majorTimeUnit val="months"/>
      </c:dateAx>
      <c:valAx>
        <c:axId val="1141675568"/>
        <c:scaling>
          <c:orientation val="minMax"/>
          <c:min val="3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1"/>
                </a:solidFill>
                <a:latin typeface="AT Fabriga" pitchFamily="50" charset="0"/>
                <a:ea typeface="AT Fabriga" pitchFamily="50" charset="0"/>
                <a:cs typeface="+mn-cs"/>
              </a:defRPr>
            </a:pPr>
            <a:endParaRPr lang="en-US"/>
          </a:p>
        </c:txPr>
        <c:crossAx val="11242298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T Fabriga" pitchFamily="50" charset="0"/>
              <a:ea typeface="AT Fabriga" pitchFamily="50" charset="0"/>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000">
          <a:solidFill>
            <a:schemeClr val="bg1"/>
          </a:solidFill>
          <a:latin typeface="AT Fabriga" pitchFamily="50" charset="0"/>
          <a:ea typeface="AT Fabriga" pitchFamily="50"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E39_75B48423.xml><?xml version="1.0" encoding="utf-8"?>
<p188:cmLst xmlns:a="http://schemas.openxmlformats.org/drawingml/2006/main" xmlns:r="http://schemas.openxmlformats.org/officeDocument/2006/relationships" xmlns:p188="http://schemas.microsoft.com/office/powerpoint/2018/8/main">
  <p188:cm id="{F89F7775-A013-D444-B0C7-23D3D7DD1463}" authorId="{B6D8D4D0-4AA5-7FA7-A05C-3846F0810D69}" status="resolved" created="2026-01-15T13:04:00.294" startDate="2026-01-16T11:06:25.045" dueDate="2026-01-16T11:06:25.045" assignedTo="{B6D8D4D0-4AA5-7FA7-A05C-3846F0810D69}" complete="100000" title="Reworded to try and make more clear. @Charlene Gavajena. Or do you think needs rewording completely?">
    <ac:txMkLst xmlns:ac="http://schemas.microsoft.com/office/drawing/2013/main/command">
      <pc:docMk xmlns:pc="http://schemas.microsoft.com/office/powerpoint/2013/main/command"/>
      <pc:sldMk xmlns:pc="http://schemas.microsoft.com/office/powerpoint/2013/main/command" cId="1974764579" sldId="7737"/>
      <ac:spMk id="2" creationId="{2A376A54-CC17-1E45-969E-C8EF69DE2182}"/>
      <ac:txMk cp="422" len="79">
        <ac:context len="583" hash="4195914759"/>
      </ac:txMk>
    </ac:txMkLst>
    <p188:pos x="6257402" y="1259362"/>
    <p188:replyLst>
      <p188:reply id="{68C2E46D-0668-DC41-8818-8A3D781B2678}" authorId="{68864504-3E72-A916-733E-3F9ADCC99986}" created="2026-01-16T11:06:25.035">
        <p188:txBody>
          <a:bodyPr/>
          <a:lstStyle/>
          <a:p>
            <a:r>
              <a:rPr lang="en-US"/>
              <a:t>Reworded to try and make more clear. [@Charlene Gavajena]. Or do you think needs rewording completely?</a:t>
            </a:r>
          </a:p>
        </p188:txBody>
      </p188:reply>
      <p188:reply id="{440B1799-D840-AE4A-953F-81E1720BDDFE}" authorId="{B6D8D4D0-4AA5-7FA7-A05C-3846F0810D69}" created="2026-01-16T14:36:24.225">
        <p188:txBody>
          <a:bodyPr/>
          <a:lstStyle/>
          <a:p>
            <a:r>
              <a:rPr lang="en-US"/>
              <a:t>No, that makes sense now! Thanks Matt! </a:t>
            </a:r>
          </a:p>
        </p188:txBody>
      </p188:reply>
    </p188:replyLst>
    <p188:txBody>
      <a:bodyPr/>
      <a:lstStyle/>
      <a:p>
        <a:r>
          <a:rPr lang="en-US"/>
          <a:t>Are we saying that demand or supply was up here? I think the 12% refers to demand but its not clear as the 12% comes after you've mentioned supply</a:t>
        </a:r>
      </a:p>
    </p188:txBody>
    <p188:extLst>
      <p:ext xmlns:p="http://schemas.openxmlformats.org/presentationml/2006/main" uri="{5BB2D875-25FF-4072-B9AC-8F64D62656EB}">
        <p228:taskDetails xmlns:p228="http://schemas.microsoft.com/office/powerpoint/2022/08/main">
          <p228:history>
            <p228:event time="2026-01-16T11:06:25.046" id="{1EC7CF72-B683-9045-BA90-0AB876429E32}">
              <p228:atrbtn authorId="{68864504-3E72-A916-733E-3F9ADCC99986}"/>
              <p228:anchr>
                <p228:comment id="{68C2E46D-0668-DC41-8818-8A3D781B2678}"/>
              </p228:anchr>
              <p228:add/>
            </p228:event>
            <p228:event time="2026-01-16T11:06:25.046" id="{FA368AA2-918E-0642-8F4E-5741C2C775F8}">
              <p228:atrbtn authorId="{68864504-3E72-A916-733E-3F9ADCC99986}"/>
              <p228:anchr>
                <p228:comment id="{68C2E46D-0668-DC41-8818-8A3D781B2678}"/>
              </p228:anchr>
              <p228:asgn authorId="{B6D8D4D0-4AA5-7FA7-A05C-3846F0810D69}"/>
            </p228:event>
            <p228:event time="2026-01-16T11:06:25.046" id="{4E2B5426-FFE8-A84C-B107-58A02B5DBAA6}">
              <p228:atrbtn authorId="{68864504-3E72-A916-733E-3F9ADCC99986}"/>
              <p228:anchr>
                <p228:comment id="{68C2E46D-0668-DC41-8818-8A3D781B2678}"/>
              </p228:anchr>
              <p228:date stDt="2026-01-16T11:06:25.045" endDt="2026-01-16T11:06:25.045"/>
            </p228:event>
            <p228:event time="2026-01-16T11:06:25.046" id="{3129E0A2-68E3-464C-9D50-097EBCDD1CF3}">
              <p228:atrbtn authorId="{68864504-3E72-A916-733E-3F9ADCC99986}"/>
              <p228:anchr>
                <p228:comment id="{68C2E46D-0668-DC41-8818-8A3D781B2678}"/>
              </p228:anchr>
              <p228:title val="Reworded to try and make more clear. @Charlene Gavajena. Or do you think needs rewording completely?"/>
            </p228:event>
            <p228:event time="2026-01-16T14:36:30.155" id="{D11B6EF7-ABC6-7A4F-898A-C169FD68E530}">
              <p228:atrbtn authorId="{B6D8D4D0-4AA5-7FA7-A05C-3846F0810D69}"/>
              <p228:anchr>
                <p228:comment id="{00000000-0000-0000-0000-000000000000}"/>
              </p228:anchr>
              <p228:pcntCmplt val="100000"/>
            </p228:event>
          </p228:history>
        </p228:taskDetail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C3CF3A-94CA-421F-AD0A-9E57DD248D0D}"/>
              </a:ext>
            </a:extLst>
          </p:cNvPr>
          <p:cNvSpPr>
            <a:spLocks noGrp="1"/>
          </p:cNvSpPr>
          <p:nvPr>
            <p:ph type="hdr" sz="quarter"/>
          </p:nvPr>
        </p:nvSpPr>
        <p:spPr>
          <a:xfrm>
            <a:off x="1" y="1"/>
            <a:ext cx="4433623" cy="735733"/>
          </a:xfrm>
          <a:prstGeom prst="rect">
            <a:avLst/>
          </a:prstGeom>
        </p:spPr>
        <p:txBody>
          <a:bodyPr vert="horz" lIns="136099" tIns="68050" rIns="136099" bIns="68050" rtlCol="0"/>
          <a:lstStyle>
            <a:lvl1pPr algn="l">
              <a:defRPr sz="1800"/>
            </a:lvl1pPr>
          </a:lstStyle>
          <a:p>
            <a:endParaRPr lang="en-GB"/>
          </a:p>
        </p:txBody>
      </p:sp>
      <p:sp>
        <p:nvSpPr>
          <p:cNvPr id="3" name="Date Placeholder 2">
            <a:extLst>
              <a:ext uri="{FF2B5EF4-FFF2-40B4-BE49-F238E27FC236}">
                <a16:creationId xmlns:a16="http://schemas.microsoft.com/office/drawing/2014/main" id="{58382CBF-B113-44EE-B39E-5D449AE7187D}"/>
              </a:ext>
            </a:extLst>
          </p:cNvPr>
          <p:cNvSpPr>
            <a:spLocks noGrp="1"/>
          </p:cNvSpPr>
          <p:nvPr>
            <p:ph type="dt" sz="quarter" idx="1"/>
          </p:nvPr>
        </p:nvSpPr>
        <p:spPr>
          <a:xfrm>
            <a:off x="5795448" y="1"/>
            <a:ext cx="4433623" cy="735733"/>
          </a:xfrm>
          <a:prstGeom prst="rect">
            <a:avLst/>
          </a:prstGeom>
        </p:spPr>
        <p:txBody>
          <a:bodyPr vert="horz" lIns="136099" tIns="68050" rIns="136099" bIns="68050" rtlCol="0"/>
          <a:lstStyle>
            <a:lvl1pPr algn="r">
              <a:defRPr sz="1800"/>
            </a:lvl1pPr>
          </a:lstStyle>
          <a:p>
            <a:fld id="{AA98C186-2BDD-4B2B-883F-65B75B116E6D}" type="datetimeFigureOut">
              <a:rPr lang="en-GB" smtClean="0"/>
              <a:t>19/01/2026</a:t>
            </a:fld>
            <a:endParaRPr lang="en-GB"/>
          </a:p>
        </p:txBody>
      </p:sp>
      <p:sp>
        <p:nvSpPr>
          <p:cNvPr id="4" name="Footer Placeholder 3">
            <a:extLst>
              <a:ext uri="{FF2B5EF4-FFF2-40B4-BE49-F238E27FC236}">
                <a16:creationId xmlns:a16="http://schemas.microsoft.com/office/drawing/2014/main" id="{498F7734-AD1A-4F41-BD16-A9131B881311}"/>
              </a:ext>
            </a:extLst>
          </p:cNvPr>
          <p:cNvSpPr>
            <a:spLocks noGrp="1"/>
          </p:cNvSpPr>
          <p:nvPr>
            <p:ph type="ftr" sz="quarter" idx="2"/>
          </p:nvPr>
        </p:nvSpPr>
        <p:spPr>
          <a:xfrm>
            <a:off x="1" y="13928007"/>
            <a:ext cx="4433623" cy="735731"/>
          </a:xfrm>
          <a:prstGeom prst="rect">
            <a:avLst/>
          </a:prstGeom>
        </p:spPr>
        <p:txBody>
          <a:bodyPr vert="horz" lIns="136099" tIns="68050" rIns="136099" bIns="68050" rtlCol="0" anchor="b"/>
          <a:lstStyle>
            <a:lvl1pPr algn="l">
              <a:defRPr sz="1800"/>
            </a:lvl1pPr>
          </a:lstStyle>
          <a:p>
            <a:endParaRPr lang="en-GB"/>
          </a:p>
        </p:txBody>
      </p:sp>
      <p:sp>
        <p:nvSpPr>
          <p:cNvPr id="5" name="Slide Number Placeholder 4">
            <a:extLst>
              <a:ext uri="{FF2B5EF4-FFF2-40B4-BE49-F238E27FC236}">
                <a16:creationId xmlns:a16="http://schemas.microsoft.com/office/drawing/2014/main" id="{067388D5-FFA5-4C86-8572-12E645E1F457}"/>
              </a:ext>
            </a:extLst>
          </p:cNvPr>
          <p:cNvSpPr>
            <a:spLocks noGrp="1"/>
          </p:cNvSpPr>
          <p:nvPr>
            <p:ph type="sldNum" sz="quarter" idx="3"/>
          </p:nvPr>
        </p:nvSpPr>
        <p:spPr>
          <a:xfrm>
            <a:off x="5795448" y="13928007"/>
            <a:ext cx="4433623" cy="735731"/>
          </a:xfrm>
          <a:prstGeom prst="rect">
            <a:avLst/>
          </a:prstGeom>
        </p:spPr>
        <p:txBody>
          <a:bodyPr vert="horz" lIns="136099" tIns="68050" rIns="136099" bIns="68050" rtlCol="0" anchor="b"/>
          <a:lstStyle>
            <a:lvl1pPr algn="r">
              <a:defRPr sz="1800"/>
            </a:lvl1pPr>
          </a:lstStyle>
          <a:p>
            <a:fld id="{09629391-EAFE-42FE-99A3-794AEC2753E1}" type="slidenum">
              <a:rPr lang="en-GB" smtClean="0"/>
              <a:t>‹#›</a:t>
            </a:fld>
            <a:endParaRPr lang="en-GB"/>
          </a:p>
        </p:txBody>
      </p:sp>
    </p:spTree>
    <p:extLst>
      <p:ext uri="{BB962C8B-B14F-4D97-AF65-F5344CB8AC3E}">
        <p14:creationId xmlns:p14="http://schemas.microsoft.com/office/powerpoint/2010/main" val="23419834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433623" cy="735733"/>
          </a:xfrm>
          <a:prstGeom prst="rect">
            <a:avLst/>
          </a:prstGeom>
        </p:spPr>
        <p:txBody>
          <a:bodyPr vert="horz" lIns="136099" tIns="68050" rIns="136099" bIns="68050" rtlCol="0"/>
          <a:lstStyle>
            <a:lvl1pPr algn="l">
              <a:defRPr sz="1800"/>
            </a:lvl1pPr>
          </a:lstStyle>
          <a:p>
            <a:endParaRPr lang="en-US"/>
          </a:p>
        </p:txBody>
      </p:sp>
      <p:sp>
        <p:nvSpPr>
          <p:cNvPr id="3" name="Date Placeholder 2"/>
          <p:cNvSpPr>
            <a:spLocks noGrp="1"/>
          </p:cNvSpPr>
          <p:nvPr>
            <p:ph type="dt" idx="1"/>
          </p:nvPr>
        </p:nvSpPr>
        <p:spPr>
          <a:xfrm>
            <a:off x="5795448" y="1"/>
            <a:ext cx="4433623" cy="735733"/>
          </a:xfrm>
          <a:prstGeom prst="rect">
            <a:avLst/>
          </a:prstGeom>
        </p:spPr>
        <p:txBody>
          <a:bodyPr vert="horz" lIns="136099" tIns="68050" rIns="136099" bIns="68050" rtlCol="0"/>
          <a:lstStyle>
            <a:lvl1pPr algn="r">
              <a:defRPr sz="1800"/>
            </a:lvl1pPr>
          </a:lstStyle>
          <a:p>
            <a:fld id="{5918DF0C-6D07-8641-B9E0-58FF2FC2E150}" type="datetimeFigureOut">
              <a:rPr lang="en-US" smtClean="0"/>
              <a:t>1/19/26</a:t>
            </a:fld>
            <a:endParaRPr lang="en-US"/>
          </a:p>
        </p:txBody>
      </p:sp>
      <p:sp>
        <p:nvSpPr>
          <p:cNvPr id="4" name="Slide Image Placeholder 3"/>
          <p:cNvSpPr>
            <a:spLocks noGrp="1" noRot="1" noChangeAspect="1"/>
          </p:cNvSpPr>
          <p:nvPr>
            <p:ph type="sldImg" idx="2"/>
          </p:nvPr>
        </p:nvSpPr>
        <p:spPr>
          <a:xfrm>
            <a:off x="3403600" y="1833563"/>
            <a:ext cx="3424238" cy="4946650"/>
          </a:xfrm>
          <a:prstGeom prst="rect">
            <a:avLst/>
          </a:prstGeom>
          <a:noFill/>
          <a:ln w="12700">
            <a:solidFill>
              <a:prstClr val="black"/>
            </a:solidFill>
          </a:ln>
        </p:spPr>
        <p:txBody>
          <a:bodyPr vert="horz" lIns="136099" tIns="68050" rIns="136099" bIns="68050" rtlCol="0" anchor="ctr"/>
          <a:lstStyle/>
          <a:p>
            <a:endParaRPr lang="en-US"/>
          </a:p>
        </p:txBody>
      </p:sp>
      <p:sp>
        <p:nvSpPr>
          <p:cNvPr id="5" name="Notes Placeholder 4"/>
          <p:cNvSpPr>
            <a:spLocks noGrp="1"/>
          </p:cNvSpPr>
          <p:nvPr>
            <p:ph type="body" sz="quarter" idx="3"/>
          </p:nvPr>
        </p:nvSpPr>
        <p:spPr>
          <a:xfrm>
            <a:off x="1023145" y="7056924"/>
            <a:ext cx="8185150" cy="5773847"/>
          </a:xfrm>
          <a:prstGeom prst="rect">
            <a:avLst/>
          </a:prstGeom>
        </p:spPr>
        <p:txBody>
          <a:bodyPr vert="horz" lIns="136099" tIns="68050" rIns="136099" bIns="6805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13928007"/>
            <a:ext cx="4433623" cy="735731"/>
          </a:xfrm>
          <a:prstGeom prst="rect">
            <a:avLst/>
          </a:prstGeom>
        </p:spPr>
        <p:txBody>
          <a:bodyPr vert="horz" lIns="136099" tIns="68050" rIns="136099" bIns="68050" rtlCol="0" anchor="b"/>
          <a:lstStyle>
            <a:lvl1pPr algn="l">
              <a:defRPr sz="1800"/>
            </a:lvl1pPr>
          </a:lstStyle>
          <a:p>
            <a:endParaRPr lang="en-US"/>
          </a:p>
        </p:txBody>
      </p:sp>
      <p:sp>
        <p:nvSpPr>
          <p:cNvPr id="7" name="Slide Number Placeholder 6"/>
          <p:cNvSpPr>
            <a:spLocks noGrp="1"/>
          </p:cNvSpPr>
          <p:nvPr>
            <p:ph type="sldNum" sz="quarter" idx="5"/>
          </p:nvPr>
        </p:nvSpPr>
        <p:spPr>
          <a:xfrm>
            <a:off x="5795448" y="13928007"/>
            <a:ext cx="4433623" cy="735731"/>
          </a:xfrm>
          <a:prstGeom prst="rect">
            <a:avLst/>
          </a:prstGeom>
        </p:spPr>
        <p:txBody>
          <a:bodyPr vert="horz" lIns="136099" tIns="68050" rIns="136099" bIns="68050" rtlCol="0" anchor="b"/>
          <a:lstStyle>
            <a:lvl1pPr algn="r">
              <a:defRPr sz="1800"/>
            </a:lvl1pPr>
          </a:lstStyle>
          <a:p>
            <a:fld id="{0264FCC1-DF81-144E-AF2E-802319032C1E}" type="slidenum">
              <a:rPr lang="en-US" smtClean="0"/>
              <a:t>‹#›</a:t>
            </a:fld>
            <a:endParaRPr lang="en-US"/>
          </a:p>
        </p:txBody>
      </p:sp>
    </p:spTree>
    <p:extLst>
      <p:ext uri="{BB962C8B-B14F-4D97-AF65-F5344CB8AC3E}">
        <p14:creationId xmlns:p14="http://schemas.microsoft.com/office/powerpoint/2010/main" val="187370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60993">
              <a:defRPr/>
            </a:pPr>
            <a:endParaRPr lang="en-US"/>
          </a:p>
        </p:txBody>
      </p:sp>
      <p:sp>
        <p:nvSpPr>
          <p:cNvPr id="4" name="Slide Number Placeholder 3"/>
          <p:cNvSpPr>
            <a:spLocks noGrp="1"/>
          </p:cNvSpPr>
          <p:nvPr>
            <p:ph type="sldNum" sz="quarter" idx="5"/>
          </p:nvPr>
        </p:nvSpPr>
        <p:spPr/>
        <p:txBody>
          <a:bodyPr/>
          <a:lstStyle/>
          <a:p>
            <a:fld id="{0264FCC1-DF81-144E-AF2E-802319032C1E}" type="slidenum">
              <a:rPr lang="en-US" smtClean="0"/>
              <a:t>1</a:t>
            </a:fld>
            <a:endParaRPr lang="en-US"/>
          </a:p>
        </p:txBody>
      </p:sp>
    </p:spTree>
    <p:extLst>
      <p:ext uri="{BB962C8B-B14F-4D97-AF65-F5344CB8AC3E}">
        <p14:creationId xmlns:p14="http://schemas.microsoft.com/office/powerpoint/2010/main" val="1776706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Clr>
                <a:prstClr val="white"/>
              </a:buClr>
              <a:buSzPct val="81000"/>
              <a:defRPr/>
            </a:pPr>
            <a:endParaRPr lang="en-GB" sz="1800">
              <a:solidFill>
                <a:prstClr val="white"/>
              </a:solidFill>
              <a:latin typeface="AT Fabriga Bold" pitchFamily="2" charset="77"/>
              <a:ea typeface="AT Fabriga Bold" pitchFamily="2" charset="77"/>
            </a:endParaRPr>
          </a:p>
        </p:txBody>
      </p:sp>
      <p:sp>
        <p:nvSpPr>
          <p:cNvPr id="4" name="Slide Number Placeholder 3"/>
          <p:cNvSpPr>
            <a:spLocks noGrp="1"/>
          </p:cNvSpPr>
          <p:nvPr>
            <p:ph type="sldNum" sz="quarter" idx="5"/>
          </p:nvPr>
        </p:nvSpPr>
        <p:spPr/>
        <p:txBody>
          <a:bodyPr/>
          <a:lstStyle/>
          <a:p>
            <a:pPr defTabSz="1360993">
              <a:defRPr/>
            </a:pPr>
            <a:fld id="{0264FCC1-DF81-144E-AF2E-802319032C1E}" type="slidenum">
              <a:rPr lang="en-US">
                <a:solidFill>
                  <a:prstClr val="black"/>
                </a:solidFill>
                <a:latin typeface="Calibri" panose="020F0502020204030204"/>
              </a:rPr>
              <a:pPr defTabSz="1360993">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731866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360993">
              <a:defRPr/>
            </a:pPr>
            <a:fld id="{0264FCC1-DF81-144E-AF2E-802319032C1E}" type="slidenum">
              <a:rPr lang="en-US">
                <a:solidFill>
                  <a:prstClr val="black"/>
                </a:solidFill>
                <a:latin typeface="Calibri" panose="020F0502020204030204"/>
              </a:rPr>
              <a:pPr defTabSz="1360993">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3837246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
        <p:nvSpPr>
          <p:cNvPr id="4" name="Slide Number Placeholder 3"/>
          <p:cNvSpPr>
            <a:spLocks noGrp="1"/>
          </p:cNvSpPr>
          <p:nvPr>
            <p:ph type="sldNum" sz="quarter" idx="5"/>
          </p:nvPr>
        </p:nvSpPr>
        <p:spPr/>
        <p:txBody>
          <a:bodyPr/>
          <a:lstStyle/>
          <a:p>
            <a:pPr marL="0" marR="0" lvl="0" indent="0" algn="r" defTabSz="1360993" rtl="0" eaLnBrk="1" fontAlgn="auto" latinLnBrk="0" hangingPunct="1">
              <a:lnSpc>
                <a:spcPct val="100000"/>
              </a:lnSpc>
              <a:spcBef>
                <a:spcPts val="0"/>
              </a:spcBef>
              <a:spcAft>
                <a:spcPts val="0"/>
              </a:spcAft>
              <a:buClrTx/>
              <a:buSzTx/>
              <a:buFontTx/>
              <a:buNone/>
              <a:tabLst/>
              <a:defRPr/>
            </a:pPr>
            <a:fld id="{0264FCC1-DF81-144E-AF2E-802319032C1E}"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360993"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587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0264FCC1-DF81-144E-AF2E-802319032C1E}" type="slidenum">
              <a:rPr lang="en-US" smtClean="0"/>
              <a:t>5</a:t>
            </a:fld>
            <a:endParaRPr lang="en-US"/>
          </a:p>
        </p:txBody>
      </p:sp>
    </p:spTree>
    <p:extLst>
      <p:ext uri="{BB962C8B-B14F-4D97-AF65-F5344CB8AC3E}">
        <p14:creationId xmlns:p14="http://schemas.microsoft.com/office/powerpoint/2010/main" val="138938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pPr defTabSz="1360993">
              <a:defRPr/>
            </a:pPr>
            <a:fld id="{0264FCC1-DF81-144E-AF2E-802319032C1E}" type="slidenum">
              <a:rPr lang="en-US">
                <a:solidFill>
                  <a:prstClr val="black"/>
                </a:solidFill>
                <a:latin typeface="Calibri" panose="020F0502020204030204"/>
              </a:rPr>
              <a:pPr defTabSz="1360993">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304572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rge Text Grey">
    <p:bg>
      <p:bgPr>
        <a:solidFill>
          <a:schemeClr val="bg1"/>
        </a:solidFill>
        <a:effectLst/>
      </p:bgPr>
    </p:bg>
    <p:spTree>
      <p:nvGrpSpPr>
        <p:cNvPr id="1" name=""/>
        <p:cNvGrpSpPr/>
        <p:nvPr/>
      </p:nvGrpSpPr>
      <p:grpSpPr>
        <a:xfrm>
          <a:off x="0" y="0"/>
          <a:ext cx="0" cy="0"/>
          <a:chOff x="0" y="0"/>
          <a:chExt cx="0" cy="0"/>
        </a:xfrm>
      </p:grpSpPr>
      <p:grpSp>
        <p:nvGrpSpPr>
          <p:cNvPr id="7" name="Group 4"/>
          <p:cNvGrpSpPr>
            <a:grpSpLocks noChangeAspect="1"/>
          </p:cNvGrpSpPr>
          <p:nvPr userDrawn="1"/>
        </p:nvGrpSpPr>
        <p:grpSpPr bwMode="auto">
          <a:xfrm>
            <a:off x="152682" y="9468388"/>
            <a:ext cx="1688536" cy="209046"/>
            <a:chOff x="0" y="1693"/>
            <a:chExt cx="6336" cy="770"/>
          </a:xfrm>
          <a:solidFill>
            <a:schemeClr val="accent1"/>
          </a:solidFill>
        </p:grpSpPr>
        <p:sp>
          <p:nvSpPr>
            <p:cNvPr id="8" name="Freeform 5"/>
            <p:cNvSpPr>
              <a:spLocks noEditPoints="1"/>
            </p:cNvSpPr>
            <p:nvPr userDrawn="1"/>
          </p:nvSpPr>
          <p:spPr bwMode="auto">
            <a:xfrm>
              <a:off x="4118" y="1887"/>
              <a:ext cx="555" cy="576"/>
            </a:xfrm>
            <a:custGeom>
              <a:avLst/>
              <a:gdLst>
                <a:gd name="T0" fmla="*/ 310 w 404"/>
                <a:gd name="T1" fmla="*/ 209 h 419"/>
                <a:gd name="T2" fmla="*/ 281 w 404"/>
                <a:gd name="T3" fmla="*/ 305 h 419"/>
                <a:gd name="T4" fmla="*/ 202 w 404"/>
                <a:gd name="T5" fmla="*/ 340 h 419"/>
                <a:gd name="T6" fmla="*/ 122 w 404"/>
                <a:gd name="T7" fmla="*/ 305 h 419"/>
                <a:gd name="T8" fmla="*/ 94 w 404"/>
                <a:gd name="T9" fmla="*/ 209 h 419"/>
                <a:gd name="T10" fmla="*/ 122 w 404"/>
                <a:gd name="T11" fmla="*/ 113 h 419"/>
                <a:gd name="T12" fmla="*/ 202 w 404"/>
                <a:gd name="T13" fmla="*/ 77 h 419"/>
                <a:gd name="T14" fmla="*/ 281 w 404"/>
                <a:gd name="T15" fmla="*/ 113 h 419"/>
                <a:gd name="T16" fmla="*/ 310 w 404"/>
                <a:gd name="T17" fmla="*/ 209 h 419"/>
                <a:gd name="T18" fmla="*/ 404 w 404"/>
                <a:gd name="T19" fmla="*/ 407 h 419"/>
                <a:gd name="T20" fmla="*/ 404 w 404"/>
                <a:gd name="T21" fmla="*/ 12 h 419"/>
                <a:gd name="T22" fmla="*/ 335 w 404"/>
                <a:gd name="T23" fmla="*/ 12 h 419"/>
                <a:gd name="T24" fmla="*/ 319 w 404"/>
                <a:gd name="T25" fmla="*/ 58 h 419"/>
                <a:gd name="T26" fmla="*/ 317 w 404"/>
                <a:gd name="T27" fmla="*/ 58 h 419"/>
                <a:gd name="T28" fmla="*/ 258 w 404"/>
                <a:gd name="T29" fmla="*/ 14 h 419"/>
                <a:gd name="T30" fmla="*/ 187 w 404"/>
                <a:gd name="T31" fmla="*/ 0 h 419"/>
                <a:gd name="T32" fmla="*/ 53 w 404"/>
                <a:gd name="T33" fmla="*/ 58 h 419"/>
                <a:gd name="T34" fmla="*/ 0 w 404"/>
                <a:gd name="T35" fmla="*/ 205 h 419"/>
                <a:gd name="T36" fmla="*/ 0 w 404"/>
                <a:gd name="T37" fmla="*/ 219 h 419"/>
                <a:gd name="T38" fmla="*/ 53 w 404"/>
                <a:gd name="T39" fmla="*/ 363 h 419"/>
                <a:gd name="T40" fmla="*/ 184 w 404"/>
                <a:gd name="T41" fmla="*/ 419 h 419"/>
                <a:gd name="T42" fmla="*/ 260 w 404"/>
                <a:gd name="T43" fmla="*/ 404 h 419"/>
                <a:gd name="T44" fmla="*/ 313 w 404"/>
                <a:gd name="T45" fmla="*/ 359 h 419"/>
                <a:gd name="T46" fmla="*/ 315 w 404"/>
                <a:gd name="T47" fmla="*/ 359 h 419"/>
                <a:gd name="T48" fmla="*/ 330 w 404"/>
                <a:gd name="T49" fmla="*/ 407 h 419"/>
                <a:gd name="T50" fmla="*/ 404 w 404"/>
                <a:gd name="T51" fmla="*/ 407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4" h="419">
                  <a:moveTo>
                    <a:pt x="310" y="209"/>
                  </a:moveTo>
                  <a:cubicBezTo>
                    <a:pt x="310" y="250"/>
                    <a:pt x="301" y="282"/>
                    <a:pt x="281" y="305"/>
                  </a:cubicBezTo>
                  <a:cubicBezTo>
                    <a:pt x="262" y="329"/>
                    <a:pt x="236" y="340"/>
                    <a:pt x="202" y="340"/>
                  </a:cubicBezTo>
                  <a:cubicBezTo>
                    <a:pt x="168" y="340"/>
                    <a:pt x="141" y="329"/>
                    <a:pt x="122" y="305"/>
                  </a:cubicBezTo>
                  <a:cubicBezTo>
                    <a:pt x="103" y="282"/>
                    <a:pt x="94" y="250"/>
                    <a:pt x="94" y="209"/>
                  </a:cubicBezTo>
                  <a:cubicBezTo>
                    <a:pt x="94" y="169"/>
                    <a:pt x="103" y="137"/>
                    <a:pt x="122" y="113"/>
                  </a:cubicBezTo>
                  <a:cubicBezTo>
                    <a:pt x="141" y="89"/>
                    <a:pt x="168" y="77"/>
                    <a:pt x="202" y="77"/>
                  </a:cubicBezTo>
                  <a:cubicBezTo>
                    <a:pt x="236" y="77"/>
                    <a:pt x="262" y="89"/>
                    <a:pt x="281" y="113"/>
                  </a:cubicBezTo>
                  <a:cubicBezTo>
                    <a:pt x="301" y="137"/>
                    <a:pt x="310" y="169"/>
                    <a:pt x="310" y="209"/>
                  </a:cubicBezTo>
                  <a:moveTo>
                    <a:pt x="404" y="407"/>
                  </a:moveTo>
                  <a:cubicBezTo>
                    <a:pt x="404" y="12"/>
                    <a:pt x="404" y="12"/>
                    <a:pt x="404" y="12"/>
                  </a:cubicBezTo>
                  <a:cubicBezTo>
                    <a:pt x="335" y="12"/>
                    <a:pt x="335" y="12"/>
                    <a:pt x="335" y="12"/>
                  </a:cubicBezTo>
                  <a:cubicBezTo>
                    <a:pt x="319" y="58"/>
                    <a:pt x="319" y="58"/>
                    <a:pt x="319" y="58"/>
                  </a:cubicBezTo>
                  <a:cubicBezTo>
                    <a:pt x="317" y="58"/>
                    <a:pt x="317" y="58"/>
                    <a:pt x="317" y="58"/>
                  </a:cubicBezTo>
                  <a:cubicBezTo>
                    <a:pt x="299" y="38"/>
                    <a:pt x="279" y="24"/>
                    <a:pt x="258" y="14"/>
                  </a:cubicBezTo>
                  <a:cubicBezTo>
                    <a:pt x="236" y="5"/>
                    <a:pt x="213" y="0"/>
                    <a:pt x="187" y="0"/>
                  </a:cubicBezTo>
                  <a:cubicBezTo>
                    <a:pt x="133" y="0"/>
                    <a:pt x="88" y="19"/>
                    <a:pt x="53" y="58"/>
                  </a:cubicBezTo>
                  <a:cubicBezTo>
                    <a:pt x="17" y="97"/>
                    <a:pt x="0" y="146"/>
                    <a:pt x="0" y="205"/>
                  </a:cubicBezTo>
                  <a:cubicBezTo>
                    <a:pt x="0" y="219"/>
                    <a:pt x="0" y="219"/>
                    <a:pt x="0" y="219"/>
                  </a:cubicBezTo>
                  <a:cubicBezTo>
                    <a:pt x="0" y="277"/>
                    <a:pt x="18" y="325"/>
                    <a:pt x="53" y="363"/>
                  </a:cubicBezTo>
                  <a:cubicBezTo>
                    <a:pt x="89" y="400"/>
                    <a:pt x="132" y="419"/>
                    <a:pt x="184" y="419"/>
                  </a:cubicBezTo>
                  <a:cubicBezTo>
                    <a:pt x="212" y="419"/>
                    <a:pt x="238" y="414"/>
                    <a:pt x="260" y="404"/>
                  </a:cubicBezTo>
                  <a:cubicBezTo>
                    <a:pt x="282" y="394"/>
                    <a:pt x="300" y="379"/>
                    <a:pt x="313" y="359"/>
                  </a:cubicBezTo>
                  <a:cubicBezTo>
                    <a:pt x="315" y="359"/>
                    <a:pt x="315" y="359"/>
                    <a:pt x="315" y="359"/>
                  </a:cubicBezTo>
                  <a:cubicBezTo>
                    <a:pt x="330" y="407"/>
                    <a:pt x="330" y="407"/>
                    <a:pt x="330" y="407"/>
                  </a:cubicBezTo>
                  <a:lnTo>
                    <a:pt x="404" y="40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73064" fontAlgn="auto">
                <a:spcBef>
                  <a:spcPts val="0"/>
                </a:spcBef>
                <a:spcAft>
                  <a:spcPts val="0"/>
                </a:spcAft>
              </a:pPr>
              <a:endParaRPr lang="en-GB" sz="2113">
                <a:solidFill>
                  <a:srgbClr val="3B465E"/>
                </a:solidFill>
                <a:latin typeface="Fabriga Light"/>
                <a:cs typeface="+mn-cs"/>
              </a:endParaRPr>
            </a:p>
          </p:txBody>
        </p:sp>
        <p:sp>
          <p:nvSpPr>
            <p:cNvPr id="9" name="Freeform 6"/>
            <p:cNvSpPr>
              <a:spLocks noEditPoints="1"/>
            </p:cNvSpPr>
            <p:nvPr userDrawn="1"/>
          </p:nvSpPr>
          <p:spPr bwMode="auto">
            <a:xfrm>
              <a:off x="4754" y="1693"/>
              <a:ext cx="557" cy="770"/>
            </a:xfrm>
            <a:custGeom>
              <a:avLst/>
              <a:gdLst>
                <a:gd name="T0" fmla="*/ 312 w 406"/>
                <a:gd name="T1" fmla="*/ 350 h 560"/>
                <a:gd name="T2" fmla="*/ 284 w 406"/>
                <a:gd name="T3" fmla="*/ 446 h 560"/>
                <a:gd name="T4" fmla="*/ 204 w 406"/>
                <a:gd name="T5" fmla="*/ 481 h 560"/>
                <a:gd name="T6" fmla="*/ 124 w 406"/>
                <a:gd name="T7" fmla="*/ 446 h 560"/>
                <a:gd name="T8" fmla="*/ 96 w 406"/>
                <a:gd name="T9" fmla="*/ 350 h 560"/>
                <a:gd name="T10" fmla="*/ 124 w 406"/>
                <a:gd name="T11" fmla="*/ 254 h 560"/>
                <a:gd name="T12" fmla="*/ 204 w 406"/>
                <a:gd name="T13" fmla="*/ 218 h 560"/>
                <a:gd name="T14" fmla="*/ 284 w 406"/>
                <a:gd name="T15" fmla="*/ 254 h 560"/>
                <a:gd name="T16" fmla="*/ 312 w 406"/>
                <a:gd name="T17" fmla="*/ 350 h 560"/>
                <a:gd name="T18" fmla="*/ 406 w 406"/>
                <a:gd name="T19" fmla="*/ 548 h 560"/>
                <a:gd name="T20" fmla="*/ 406 w 406"/>
                <a:gd name="T21" fmla="*/ 0 h 560"/>
                <a:gd name="T22" fmla="*/ 311 w 406"/>
                <a:gd name="T23" fmla="*/ 0 h 560"/>
                <a:gd name="T24" fmla="*/ 311 w 406"/>
                <a:gd name="T25" fmla="*/ 184 h 560"/>
                <a:gd name="T26" fmla="*/ 309 w 406"/>
                <a:gd name="T27" fmla="*/ 184 h 560"/>
                <a:gd name="T28" fmla="*/ 261 w 406"/>
                <a:gd name="T29" fmla="*/ 152 h 560"/>
                <a:gd name="T30" fmla="*/ 193 w 406"/>
                <a:gd name="T31" fmla="*/ 141 h 560"/>
                <a:gd name="T32" fmla="*/ 54 w 406"/>
                <a:gd name="T33" fmla="*/ 198 h 560"/>
                <a:gd name="T34" fmla="*/ 0 w 406"/>
                <a:gd name="T35" fmla="*/ 346 h 560"/>
                <a:gd name="T36" fmla="*/ 0 w 406"/>
                <a:gd name="T37" fmla="*/ 361 h 560"/>
                <a:gd name="T38" fmla="*/ 54 w 406"/>
                <a:gd name="T39" fmla="*/ 504 h 560"/>
                <a:gd name="T40" fmla="*/ 185 w 406"/>
                <a:gd name="T41" fmla="*/ 560 h 560"/>
                <a:gd name="T42" fmla="*/ 262 w 406"/>
                <a:gd name="T43" fmla="*/ 547 h 560"/>
                <a:gd name="T44" fmla="*/ 318 w 406"/>
                <a:gd name="T45" fmla="*/ 504 h 560"/>
                <a:gd name="T46" fmla="*/ 320 w 406"/>
                <a:gd name="T47" fmla="*/ 504 h 560"/>
                <a:gd name="T48" fmla="*/ 333 w 406"/>
                <a:gd name="T49" fmla="*/ 548 h 560"/>
                <a:gd name="T50" fmla="*/ 406 w 406"/>
                <a:gd name="T51" fmla="*/ 548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6" h="560">
                  <a:moveTo>
                    <a:pt x="312" y="350"/>
                  </a:moveTo>
                  <a:cubicBezTo>
                    <a:pt x="312" y="391"/>
                    <a:pt x="303" y="423"/>
                    <a:pt x="284" y="446"/>
                  </a:cubicBezTo>
                  <a:cubicBezTo>
                    <a:pt x="264" y="470"/>
                    <a:pt x="238" y="481"/>
                    <a:pt x="204" y="481"/>
                  </a:cubicBezTo>
                  <a:cubicBezTo>
                    <a:pt x="170" y="481"/>
                    <a:pt x="143" y="470"/>
                    <a:pt x="124" y="446"/>
                  </a:cubicBezTo>
                  <a:cubicBezTo>
                    <a:pt x="105" y="423"/>
                    <a:pt x="96" y="391"/>
                    <a:pt x="96" y="350"/>
                  </a:cubicBezTo>
                  <a:cubicBezTo>
                    <a:pt x="96" y="310"/>
                    <a:pt x="105" y="278"/>
                    <a:pt x="124" y="254"/>
                  </a:cubicBezTo>
                  <a:cubicBezTo>
                    <a:pt x="143" y="230"/>
                    <a:pt x="170" y="218"/>
                    <a:pt x="204" y="218"/>
                  </a:cubicBezTo>
                  <a:cubicBezTo>
                    <a:pt x="238" y="218"/>
                    <a:pt x="264" y="230"/>
                    <a:pt x="284" y="254"/>
                  </a:cubicBezTo>
                  <a:cubicBezTo>
                    <a:pt x="303" y="278"/>
                    <a:pt x="312" y="310"/>
                    <a:pt x="312" y="350"/>
                  </a:cubicBezTo>
                  <a:moveTo>
                    <a:pt x="406" y="548"/>
                  </a:moveTo>
                  <a:cubicBezTo>
                    <a:pt x="406" y="0"/>
                    <a:pt x="406" y="0"/>
                    <a:pt x="406" y="0"/>
                  </a:cubicBezTo>
                  <a:cubicBezTo>
                    <a:pt x="311" y="0"/>
                    <a:pt x="311" y="0"/>
                    <a:pt x="311" y="0"/>
                  </a:cubicBezTo>
                  <a:cubicBezTo>
                    <a:pt x="311" y="184"/>
                    <a:pt x="311" y="184"/>
                    <a:pt x="311" y="184"/>
                  </a:cubicBezTo>
                  <a:cubicBezTo>
                    <a:pt x="309" y="184"/>
                    <a:pt x="309" y="184"/>
                    <a:pt x="309" y="184"/>
                  </a:cubicBezTo>
                  <a:cubicBezTo>
                    <a:pt x="296" y="170"/>
                    <a:pt x="279" y="159"/>
                    <a:pt x="261" y="152"/>
                  </a:cubicBezTo>
                  <a:cubicBezTo>
                    <a:pt x="242" y="144"/>
                    <a:pt x="219" y="141"/>
                    <a:pt x="193" y="141"/>
                  </a:cubicBezTo>
                  <a:cubicBezTo>
                    <a:pt x="136" y="141"/>
                    <a:pt x="90" y="160"/>
                    <a:pt x="54" y="198"/>
                  </a:cubicBezTo>
                  <a:cubicBezTo>
                    <a:pt x="18" y="236"/>
                    <a:pt x="0" y="286"/>
                    <a:pt x="0" y="346"/>
                  </a:cubicBezTo>
                  <a:cubicBezTo>
                    <a:pt x="0" y="361"/>
                    <a:pt x="0" y="361"/>
                    <a:pt x="0" y="361"/>
                  </a:cubicBezTo>
                  <a:cubicBezTo>
                    <a:pt x="0" y="418"/>
                    <a:pt x="18" y="466"/>
                    <a:pt x="54" y="504"/>
                  </a:cubicBezTo>
                  <a:cubicBezTo>
                    <a:pt x="90" y="541"/>
                    <a:pt x="134" y="560"/>
                    <a:pt x="185" y="560"/>
                  </a:cubicBezTo>
                  <a:cubicBezTo>
                    <a:pt x="215" y="560"/>
                    <a:pt x="240" y="556"/>
                    <a:pt x="262" y="547"/>
                  </a:cubicBezTo>
                  <a:cubicBezTo>
                    <a:pt x="284" y="537"/>
                    <a:pt x="303" y="523"/>
                    <a:pt x="318" y="504"/>
                  </a:cubicBezTo>
                  <a:cubicBezTo>
                    <a:pt x="320" y="504"/>
                    <a:pt x="320" y="504"/>
                    <a:pt x="320" y="504"/>
                  </a:cubicBezTo>
                  <a:cubicBezTo>
                    <a:pt x="333" y="548"/>
                    <a:pt x="333" y="548"/>
                    <a:pt x="333" y="548"/>
                  </a:cubicBezTo>
                  <a:lnTo>
                    <a:pt x="406" y="54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73064" fontAlgn="auto">
                <a:spcBef>
                  <a:spcPts val="0"/>
                </a:spcBef>
                <a:spcAft>
                  <a:spcPts val="0"/>
                </a:spcAft>
              </a:pPr>
              <a:endParaRPr lang="en-GB" sz="2113">
                <a:solidFill>
                  <a:srgbClr val="3B465E"/>
                </a:solidFill>
                <a:latin typeface="Fabriga Light"/>
                <a:cs typeface="+mn-cs"/>
              </a:endParaRPr>
            </a:p>
          </p:txBody>
        </p:sp>
        <p:sp>
          <p:nvSpPr>
            <p:cNvPr id="10" name="Freeform 7"/>
            <p:cNvSpPr>
              <a:spLocks/>
            </p:cNvSpPr>
            <p:nvPr userDrawn="1"/>
          </p:nvSpPr>
          <p:spPr bwMode="auto">
            <a:xfrm>
              <a:off x="1735" y="1916"/>
              <a:ext cx="469" cy="547"/>
            </a:xfrm>
            <a:custGeom>
              <a:avLst/>
              <a:gdLst>
                <a:gd name="T0" fmla="*/ 0 w 342"/>
                <a:gd name="T1" fmla="*/ 0 h 398"/>
                <a:gd name="T2" fmla="*/ 0 w 342"/>
                <a:gd name="T3" fmla="*/ 232 h 398"/>
                <a:gd name="T4" fmla="*/ 47 w 342"/>
                <a:gd name="T5" fmla="*/ 353 h 398"/>
                <a:gd name="T6" fmla="*/ 171 w 342"/>
                <a:gd name="T7" fmla="*/ 398 h 398"/>
                <a:gd name="T8" fmla="*/ 295 w 342"/>
                <a:gd name="T9" fmla="*/ 353 h 398"/>
                <a:gd name="T10" fmla="*/ 342 w 342"/>
                <a:gd name="T11" fmla="*/ 232 h 398"/>
                <a:gd name="T12" fmla="*/ 342 w 342"/>
                <a:gd name="T13" fmla="*/ 0 h 398"/>
                <a:gd name="T14" fmla="*/ 248 w 342"/>
                <a:gd name="T15" fmla="*/ 0 h 398"/>
                <a:gd name="T16" fmla="*/ 248 w 342"/>
                <a:gd name="T17" fmla="*/ 225 h 398"/>
                <a:gd name="T18" fmla="*/ 228 w 342"/>
                <a:gd name="T19" fmla="*/ 293 h 398"/>
                <a:gd name="T20" fmla="*/ 171 w 342"/>
                <a:gd name="T21" fmla="*/ 316 h 398"/>
                <a:gd name="T22" fmla="*/ 114 w 342"/>
                <a:gd name="T23" fmla="*/ 293 h 398"/>
                <a:gd name="T24" fmla="*/ 94 w 342"/>
                <a:gd name="T25" fmla="*/ 225 h 398"/>
                <a:gd name="T26" fmla="*/ 94 w 342"/>
                <a:gd name="T27" fmla="*/ 0 h 398"/>
                <a:gd name="T28" fmla="*/ 0 w 342"/>
                <a:gd name="T29"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2" h="398">
                  <a:moveTo>
                    <a:pt x="0" y="0"/>
                  </a:moveTo>
                  <a:cubicBezTo>
                    <a:pt x="0" y="232"/>
                    <a:pt x="0" y="232"/>
                    <a:pt x="0" y="232"/>
                  </a:cubicBezTo>
                  <a:cubicBezTo>
                    <a:pt x="0" y="282"/>
                    <a:pt x="15" y="323"/>
                    <a:pt x="47" y="353"/>
                  </a:cubicBezTo>
                  <a:cubicBezTo>
                    <a:pt x="79" y="383"/>
                    <a:pt x="120" y="398"/>
                    <a:pt x="171" y="398"/>
                  </a:cubicBezTo>
                  <a:cubicBezTo>
                    <a:pt x="222" y="398"/>
                    <a:pt x="263" y="383"/>
                    <a:pt x="295" y="353"/>
                  </a:cubicBezTo>
                  <a:cubicBezTo>
                    <a:pt x="327" y="323"/>
                    <a:pt x="342" y="282"/>
                    <a:pt x="342" y="232"/>
                  </a:cubicBezTo>
                  <a:cubicBezTo>
                    <a:pt x="342" y="0"/>
                    <a:pt x="342" y="0"/>
                    <a:pt x="342" y="0"/>
                  </a:cubicBezTo>
                  <a:cubicBezTo>
                    <a:pt x="248" y="0"/>
                    <a:pt x="248" y="0"/>
                    <a:pt x="248" y="0"/>
                  </a:cubicBezTo>
                  <a:cubicBezTo>
                    <a:pt x="248" y="225"/>
                    <a:pt x="248" y="225"/>
                    <a:pt x="248" y="225"/>
                  </a:cubicBezTo>
                  <a:cubicBezTo>
                    <a:pt x="248" y="255"/>
                    <a:pt x="241" y="278"/>
                    <a:pt x="228" y="293"/>
                  </a:cubicBezTo>
                  <a:cubicBezTo>
                    <a:pt x="215" y="309"/>
                    <a:pt x="196" y="316"/>
                    <a:pt x="171" y="316"/>
                  </a:cubicBezTo>
                  <a:cubicBezTo>
                    <a:pt x="146" y="316"/>
                    <a:pt x="127" y="309"/>
                    <a:pt x="114" y="293"/>
                  </a:cubicBezTo>
                  <a:cubicBezTo>
                    <a:pt x="101" y="278"/>
                    <a:pt x="94" y="255"/>
                    <a:pt x="94" y="225"/>
                  </a:cubicBezTo>
                  <a:cubicBezTo>
                    <a:pt x="94" y="0"/>
                    <a:pt x="94" y="0"/>
                    <a:pt x="94" y="0"/>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73064" fontAlgn="auto">
                <a:spcBef>
                  <a:spcPts val="0"/>
                </a:spcBef>
                <a:spcAft>
                  <a:spcPts val="0"/>
                </a:spcAft>
              </a:pPr>
              <a:endParaRPr lang="en-GB" sz="2113">
                <a:solidFill>
                  <a:srgbClr val="3B465E"/>
                </a:solidFill>
                <a:latin typeface="Fabriga Light"/>
                <a:cs typeface="+mn-cs"/>
              </a:endParaRPr>
            </a:p>
          </p:txBody>
        </p:sp>
        <p:sp>
          <p:nvSpPr>
            <p:cNvPr id="11" name="Freeform 8"/>
            <p:cNvSpPr>
              <a:spLocks/>
            </p:cNvSpPr>
            <p:nvPr userDrawn="1"/>
          </p:nvSpPr>
          <p:spPr bwMode="auto">
            <a:xfrm>
              <a:off x="2264" y="1766"/>
              <a:ext cx="359" cy="690"/>
            </a:xfrm>
            <a:custGeom>
              <a:avLst/>
              <a:gdLst>
                <a:gd name="T0" fmla="*/ 108 w 262"/>
                <a:gd name="T1" fmla="*/ 0 h 502"/>
                <a:gd name="T2" fmla="*/ 63 w 262"/>
                <a:gd name="T3" fmla="*/ 74 h 502"/>
                <a:gd name="T4" fmla="*/ 0 w 262"/>
                <a:gd name="T5" fmla="*/ 120 h 502"/>
                <a:gd name="T6" fmla="*/ 0 w 262"/>
                <a:gd name="T7" fmla="*/ 164 h 502"/>
                <a:gd name="T8" fmla="*/ 53 w 262"/>
                <a:gd name="T9" fmla="*/ 164 h 502"/>
                <a:gd name="T10" fmla="*/ 53 w 262"/>
                <a:gd name="T11" fmla="*/ 369 h 502"/>
                <a:gd name="T12" fmla="*/ 86 w 262"/>
                <a:gd name="T13" fmla="*/ 469 h 502"/>
                <a:gd name="T14" fmla="*/ 182 w 262"/>
                <a:gd name="T15" fmla="*/ 502 h 502"/>
                <a:gd name="T16" fmla="*/ 223 w 262"/>
                <a:gd name="T17" fmla="*/ 496 h 502"/>
                <a:gd name="T18" fmla="*/ 262 w 262"/>
                <a:gd name="T19" fmla="*/ 482 h 502"/>
                <a:gd name="T20" fmla="*/ 262 w 262"/>
                <a:gd name="T21" fmla="*/ 404 h 502"/>
                <a:gd name="T22" fmla="*/ 249 w 262"/>
                <a:gd name="T23" fmla="*/ 404 h 502"/>
                <a:gd name="T24" fmla="*/ 221 w 262"/>
                <a:gd name="T25" fmla="*/ 418 h 502"/>
                <a:gd name="T26" fmla="*/ 193 w 262"/>
                <a:gd name="T27" fmla="*/ 422 h 502"/>
                <a:gd name="T28" fmla="*/ 160 w 262"/>
                <a:gd name="T29" fmla="*/ 411 h 502"/>
                <a:gd name="T30" fmla="*/ 150 w 262"/>
                <a:gd name="T31" fmla="*/ 378 h 502"/>
                <a:gd name="T32" fmla="*/ 150 w 262"/>
                <a:gd name="T33" fmla="*/ 164 h 502"/>
                <a:gd name="T34" fmla="*/ 250 w 262"/>
                <a:gd name="T35" fmla="*/ 164 h 502"/>
                <a:gd name="T36" fmla="*/ 250 w 262"/>
                <a:gd name="T37" fmla="*/ 89 h 502"/>
                <a:gd name="T38" fmla="*/ 150 w 262"/>
                <a:gd name="T39" fmla="*/ 89 h 502"/>
                <a:gd name="T40" fmla="*/ 150 w 262"/>
                <a:gd name="T41" fmla="*/ 0 h 502"/>
                <a:gd name="T42" fmla="*/ 108 w 262"/>
                <a:gd name="T43"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2" h="502">
                  <a:moveTo>
                    <a:pt x="108" y="0"/>
                  </a:moveTo>
                  <a:cubicBezTo>
                    <a:pt x="95" y="31"/>
                    <a:pt x="80" y="56"/>
                    <a:pt x="63" y="74"/>
                  </a:cubicBezTo>
                  <a:cubicBezTo>
                    <a:pt x="46" y="93"/>
                    <a:pt x="25" y="108"/>
                    <a:pt x="0" y="120"/>
                  </a:cubicBezTo>
                  <a:cubicBezTo>
                    <a:pt x="0" y="164"/>
                    <a:pt x="0" y="164"/>
                    <a:pt x="0" y="164"/>
                  </a:cubicBezTo>
                  <a:cubicBezTo>
                    <a:pt x="53" y="164"/>
                    <a:pt x="53" y="164"/>
                    <a:pt x="53" y="164"/>
                  </a:cubicBezTo>
                  <a:cubicBezTo>
                    <a:pt x="53" y="369"/>
                    <a:pt x="53" y="369"/>
                    <a:pt x="53" y="369"/>
                  </a:cubicBezTo>
                  <a:cubicBezTo>
                    <a:pt x="53" y="413"/>
                    <a:pt x="64" y="447"/>
                    <a:pt x="86" y="469"/>
                  </a:cubicBezTo>
                  <a:cubicBezTo>
                    <a:pt x="107" y="491"/>
                    <a:pt x="140" y="502"/>
                    <a:pt x="182" y="502"/>
                  </a:cubicBezTo>
                  <a:cubicBezTo>
                    <a:pt x="193" y="502"/>
                    <a:pt x="207" y="500"/>
                    <a:pt x="223" y="496"/>
                  </a:cubicBezTo>
                  <a:cubicBezTo>
                    <a:pt x="240" y="492"/>
                    <a:pt x="252" y="487"/>
                    <a:pt x="262" y="482"/>
                  </a:cubicBezTo>
                  <a:cubicBezTo>
                    <a:pt x="262" y="404"/>
                    <a:pt x="262" y="404"/>
                    <a:pt x="262" y="404"/>
                  </a:cubicBezTo>
                  <a:cubicBezTo>
                    <a:pt x="249" y="404"/>
                    <a:pt x="249" y="404"/>
                    <a:pt x="249" y="404"/>
                  </a:cubicBezTo>
                  <a:cubicBezTo>
                    <a:pt x="239" y="410"/>
                    <a:pt x="230" y="415"/>
                    <a:pt x="221" y="418"/>
                  </a:cubicBezTo>
                  <a:cubicBezTo>
                    <a:pt x="212" y="421"/>
                    <a:pt x="203" y="422"/>
                    <a:pt x="193" y="422"/>
                  </a:cubicBezTo>
                  <a:cubicBezTo>
                    <a:pt x="178" y="422"/>
                    <a:pt x="168" y="418"/>
                    <a:pt x="160" y="411"/>
                  </a:cubicBezTo>
                  <a:cubicBezTo>
                    <a:pt x="153" y="404"/>
                    <a:pt x="150" y="393"/>
                    <a:pt x="150" y="378"/>
                  </a:cubicBezTo>
                  <a:cubicBezTo>
                    <a:pt x="150" y="164"/>
                    <a:pt x="150" y="164"/>
                    <a:pt x="150" y="164"/>
                  </a:cubicBezTo>
                  <a:cubicBezTo>
                    <a:pt x="250" y="164"/>
                    <a:pt x="250" y="164"/>
                    <a:pt x="250" y="164"/>
                  </a:cubicBezTo>
                  <a:cubicBezTo>
                    <a:pt x="250" y="89"/>
                    <a:pt x="250" y="89"/>
                    <a:pt x="250" y="89"/>
                  </a:cubicBezTo>
                  <a:cubicBezTo>
                    <a:pt x="150" y="89"/>
                    <a:pt x="150" y="89"/>
                    <a:pt x="150" y="89"/>
                  </a:cubicBezTo>
                  <a:cubicBezTo>
                    <a:pt x="150" y="0"/>
                    <a:pt x="150" y="0"/>
                    <a:pt x="150" y="0"/>
                  </a:cubicBezTo>
                  <a:lnTo>
                    <a:pt x="108"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73064" fontAlgn="auto">
                <a:spcBef>
                  <a:spcPts val="0"/>
                </a:spcBef>
                <a:spcAft>
                  <a:spcPts val="0"/>
                </a:spcAft>
              </a:pPr>
              <a:endParaRPr lang="en-GB" sz="2113">
                <a:solidFill>
                  <a:srgbClr val="3B465E"/>
                </a:solidFill>
                <a:latin typeface="Fabriga Light"/>
                <a:cs typeface="+mn-cs"/>
              </a:endParaRPr>
            </a:p>
          </p:txBody>
        </p:sp>
        <p:sp>
          <p:nvSpPr>
            <p:cNvPr id="12" name="Freeform 9"/>
            <p:cNvSpPr>
              <a:spLocks noEditPoints="1"/>
            </p:cNvSpPr>
            <p:nvPr userDrawn="1"/>
          </p:nvSpPr>
          <p:spPr bwMode="auto">
            <a:xfrm>
              <a:off x="2673" y="1887"/>
              <a:ext cx="556" cy="576"/>
            </a:xfrm>
            <a:custGeom>
              <a:avLst/>
              <a:gdLst>
                <a:gd name="T0" fmla="*/ 309 w 405"/>
                <a:gd name="T1" fmla="*/ 209 h 419"/>
                <a:gd name="T2" fmla="*/ 280 w 405"/>
                <a:gd name="T3" fmla="*/ 304 h 419"/>
                <a:gd name="T4" fmla="*/ 202 w 405"/>
                <a:gd name="T5" fmla="*/ 340 h 419"/>
                <a:gd name="T6" fmla="*/ 124 w 405"/>
                <a:gd name="T7" fmla="*/ 304 h 419"/>
                <a:gd name="T8" fmla="*/ 96 w 405"/>
                <a:gd name="T9" fmla="*/ 209 h 419"/>
                <a:gd name="T10" fmla="*/ 124 w 405"/>
                <a:gd name="T11" fmla="*/ 114 h 419"/>
                <a:gd name="T12" fmla="*/ 202 w 405"/>
                <a:gd name="T13" fmla="*/ 79 h 419"/>
                <a:gd name="T14" fmla="*/ 280 w 405"/>
                <a:gd name="T15" fmla="*/ 114 h 419"/>
                <a:gd name="T16" fmla="*/ 309 w 405"/>
                <a:gd name="T17" fmla="*/ 209 h 419"/>
                <a:gd name="T18" fmla="*/ 405 w 405"/>
                <a:gd name="T19" fmla="*/ 217 h 419"/>
                <a:gd name="T20" fmla="*/ 405 w 405"/>
                <a:gd name="T21" fmla="*/ 203 h 419"/>
                <a:gd name="T22" fmla="*/ 347 w 405"/>
                <a:gd name="T23" fmla="*/ 56 h 419"/>
                <a:gd name="T24" fmla="*/ 201 w 405"/>
                <a:gd name="T25" fmla="*/ 0 h 419"/>
                <a:gd name="T26" fmla="*/ 57 w 405"/>
                <a:gd name="T27" fmla="*/ 56 h 419"/>
                <a:gd name="T28" fmla="*/ 0 w 405"/>
                <a:gd name="T29" fmla="*/ 203 h 419"/>
                <a:gd name="T30" fmla="*/ 0 w 405"/>
                <a:gd name="T31" fmla="*/ 217 h 419"/>
                <a:gd name="T32" fmla="*/ 57 w 405"/>
                <a:gd name="T33" fmla="*/ 363 h 419"/>
                <a:gd name="T34" fmla="*/ 201 w 405"/>
                <a:gd name="T35" fmla="*/ 419 h 419"/>
                <a:gd name="T36" fmla="*/ 347 w 405"/>
                <a:gd name="T37" fmla="*/ 363 h 419"/>
                <a:gd name="T38" fmla="*/ 405 w 405"/>
                <a:gd name="T39" fmla="*/ 217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5" h="419">
                  <a:moveTo>
                    <a:pt x="309" y="209"/>
                  </a:moveTo>
                  <a:cubicBezTo>
                    <a:pt x="309" y="249"/>
                    <a:pt x="299" y="281"/>
                    <a:pt x="280" y="304"/>
                  </a:cubicBezTo>
                  <a:cubicBezTo>
                    <a:pt x="261" y="328"/>
                    <a:pt x="235" y="340"/>
                    <a:pt x="202" y="340"/>
                  </a:cubicBezTo>
                  <a:cubicBezTo>
                    <a:pt x="169" y="340"/>
                    <a:pt x="143" y="328"/>
                    <a:pt x="124" y="304"/>
                  </a:cubicBezTo>
                  <a:cubicBezTo>
                    <a:pt x="106" y="281"/>
                    <a:pt x="96" y="249"/>
                    <a:pt x="96" y="209"/>
                  </a:cubicBezTo>
                  <a:cubicBezTo>
                    <a:pt x="96" y="169"/>
                    <a:pt x="106" y="138"/>
                    <a:pt x="124" y="114"/>
                  </a:cubicBezTo>
                  <a:cubicBezTo>
                    <a:pt x="143" y="91"/>
                    <a:pt x="169" y="79"/>
                    <a:pt x="202" y="79"/>
                  </a:cubicBezTo>
                  <a:cubicBezTo>
                    <a:pt x="235" y="79"/>
                    <a:pt x="261" y="91"/>
                    <a:pt x="280" y="114"/>
                  </a:cubicBezTo>
                  <a:cubicBezTo>
                    <a:pt x="299" y="138"/>
                    <a:pt x="309" y="169"/>
                    <a:pt x="309" y="209"/>
                  </a:cubicBezTo>
                  <a:moveTo>
                    <a:pt x="405" y="217"/>
                  </a:moveTo>
                  <a:cubicBezTo>
                    <a:pt x="405" y="203"/>
                    <a:pt x="405" y="203"/>
                    <a:pt x="405" y="203"/>
                  </a:cubicBezTo>
                  <a:cubicBezTo>
                    <a:pt x="405" y="143"/>
                    <a:pt x="386" y="94"/>
                    <a:pt x="347" y="56"/>
                  </a:cubicBezTo>
                  <a:cubicBezTo>
                    <a:pt x="308" y="19"/>
                    <a:pt x="259" y="0"/>
                    <a:pt x="201" y="0"/>
                  </a:cubicBezTo>
                  <a:cubicBezTo>
                    <a:pt x="143" y="0"/>
                    <a:pt x="95" y="19"/>
                    <a:pt x="57" y="56"/>
                  </a:cubicBezTo>
                  <a:cubicBezTo>
                    <a:pt x="19" y="94"/>
                    <a:pt x="0" y="143"/>
                    <a:pt x="0" y="203"/>
                  </a:cubicBezTo>
                  <a:cubicBezTo>
                    <a:pt x="0" y="217"/>
                    <a:pt x="0" y="217"/>
                    <a:pt x="0" y="217"/>
                  </a:cubicBezTo>
                  <a:cubicBezTo>
                    <a:pt x="0" y="277"/>
                    <a:pt x="19" y="326"/>
                    <a:pt x="57" y="363"/>
                  </a:cubicBezTo>
                  <a:cubicBezTo>
                    <a:pt x="95" y="401"/>
                    <a:pt x="143" y="419"/>
                    <a:pt x="201" y="419"/>
                  </a:cubicBezTo>
                  <a:cubicBezTo>
                    <a:pt x="259" y="419"/>
                    <a:pt x="308" y="401"/>
                    <a:pt x="347" y="363"/>
                  </a:cubicBezTo>
                  <a:cubicBezTo>
                    <a:pt x="386" y="325"/>
                    <a:pt x="405" y="277"/>
                    <a:pt x="405" y="217"/>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73064" fontAlgn="auto">
                <a:spcBef>
                  <a:spcPts val="0"/>
                </a:spcBef>
                <a:spcAft>
                  <a:spcPts val="0"/>
                </a:spcAft>
              </a:pPr>
              <a:endParaRPr lang="en-GB" sz="2113">
                <a:solidFill>
                  <a:srgbClr val="3B465E"/>
                </a:solidFill>
                <a:latin typeface="Fabriga Light"/>
                <a:cs typeface="+mn-cs"/>
              </a:endParaRPr>
            </a:p>
          </p:txBody>
        </p:sp>
        <p:sp>
          <p:nvSpPr>
            <p:cNvPr id="13" name="Freeform 10"/>
            <p:cNvSpPr>
              <a:spLocks/>
            </p:cNvSpPr>
            <p:nvPr userDrawn="1"/>
          </p:nvSpPr>
          <p:spPr bwMode="auto">
            <a:xfrm>
              <a:off x="3184" y="1726"/>
              <a:ext cx="545" cy="721"/>
            </a:xfrm>
            <a:custGeom>
              <a:avLst/>
              <a:gdLst>
                <a:gd name="T0" fmla="*/ 209 w 545"/>
                <a:gd name="T1" fmla="*/ 721 h 721"/>
                <a:gd name="T2" fmla="*/ 345 w 545"/>
                <a:gd name="T3" fmla="*/ 721 h 721"/>
                <a:gd name="T4" fmla="*/ 345 w 545"/>
                <a:gd name="T5" fmla="*/ 118 h 721"/>
                <a:gd name="T6" fmla="*/ 545 w 545"/>
                <a:gd name="T7" fmla="*/ 118 h 721"/>
                <a:gd name="T8" fmla="*/ 545 w 545"/>
                <a:gd name="T9" fmla="*/ 0 h 721"/>
                <a:gd name="T10" fmla="*/ 0 w 545"/>
                <a:gd name="T11" fmla="*/ 0 h 721"/>
                <a:gd name="T12" fmla="*/ 0 w 545"/>
                <a:gd name="T13" fmla="*/ 118 h 721"/>
                <a:gd name="T14" fmla="*/ 209 w 545"/>
                <a:gd name="T15" fmla="*/ 118 h 721"/>
                <a:gd name="T16" fmla="*/ 209 w 545"/>
                <a:gd name="T17" fmla="*/ 721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5" h="721">
                  <a:moveTo>
                    <a:pt x="209" y="721"/>
                  </a:moveTo>
                  <a:lnTo>
                    <a:pt x="345" y="721"/>
                  </a:lnTo>
                  <a:lnTo>
                    <a:pt x="345" y="118"/>
                  </a:lnTo>
                  <a:lnTo>
                    <a:pt x="545" y="118"/>
                  </a:lnTo>
                  <a:lnTo>
                    <a:pt x="545" y="0"/>
                  </a:lnTo>
                  <a:lnTo>
                    <a:pt x="0" y="0"/>
                  </a:lnTo>
                  <a:lnTo>
                    <a:pt x="0" y="118"/>
                  </a:lnTo>
                  <a:lnTo>
                    <a:pt x="209" y="118"/>
                  </a:lnTo>
                  <a:lnTo>
                    <a:pt x="209" y="72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73064" fontAlgn="auto">
                <a:spcBef>
                  <a:spcPts val="0"/>
                </a:spcBef>
                <a:spcAft>
                  <a:spcPts val="0"/>
                </a:spcAft>
              </a:pPr>
              <a:endParaRPr lang="en-GB" sz="2113">
                <a:solidFill>
                  <a:srgbClr val="3B465E"/>
                </a:solidFill>
                <a:latin typeface="Fabriga Light"/>
                <a:cs typeface="+mn-cs"/>
              </a:endParaRPr>
            </a:p>
          </p:txBody>
        </p:sp>
        <p:sp>
          <p:nvSpPr>
            <p:cNvPr id="14" name="Freeform 11"/>
            <p:cNvSpPr>
              <a:spLocks/>
            </p:cNvSpPr>
            <p:nvPr userDrawn="1"/>
          </p:nvSpPr>
          <p:spPr bwMode="auto">
            <a:xfrm>
              <a:off x="3754" y="1899"/>
              <a:ext cx="316" cy="548"/>
            </a:xfrm>
            <a:custGeom>
              <a:avLst/>
              <a:gdLst>
                <a:gd name="T0" fmla="*/ 118 w 230"/>
                <a:gd name="T1" fmla="*/ 119 h 398"/>
                <a:gd name="T2" fmla="*/ 195 w 230"/>
                <a:gd name="T3" fmla="*/ 96 h 398"/>
                <a:gd name="T4" fmla="*/ 230 w 230"/>
                <a:gd name="T5" fmla="*/ 96 h 398"/>
                <a:gd name="T6" fmla="*/ 230 w 230"/>
                <a:gd name="T7" fmla="*/ 2 h 398"/>
                <a:gd name="T8" fmla="*/ 216 w 230"/>
                <a:gd name="T9" fmla="*/ 0 h 398"/>
                <a:gd name="T10" fmla="*/ 199 w 230"/>
                <a:gd name="T11" fmla="*/ 0 h 398"/>
                <a:gd name="T12" fmla="*/ 128 w 230"/>
                <a:gd name="T13" fmla="*/ 21 h 398"/>
                <a:gd name="T14" fmla="*/ 90 w 230"/>
                <a:gd name="T15" fmla="*/ 79 h 398"/>
                <a:gd name="T16" fmla="*/ 88 w 230"/>
                <a:gd name="T17" fmla="*/ 79 h 398"/>
                <a:gd name="T18" fmla="*/ 68 w 230"/>
                <a:gd name="T19" fmla="*/ 3 h 398"/>
                <a:gd name="T20" fmla="*/ 0 w 230"/>
                <a:gd name="T21" fmla="*/ 3 h 398"/>
                <a:gd name="T22" fmla="*/ 0 w 230"/>
                <a:gd name="T23" fmla="*/ 398 h 398"/>
                <a:gd name="T24" fmla="*/ 95 w 230"/>
                <a:gd name="T25" fmla="*/ 398 h 398"/>
                <a:gd name="T26" fmla="*/ 95 w 230"/>
                <a:gd name="T27" fmla="*/ 209 h 398"/>
                <a:gd name="T28" fmla="*/ 118 w 230"/>
                <a:gd name="T29" fmla="*/ 119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0" h="398">
                  <a:moveTo>
                    <a:pt x="118" y="119"/>
                  </a:moveTo>
                  <a:cubicBezTo>
                    <a:pt x="134" y="104"/>
                    <a:pt x="159" y="96"/>
                    <a:pt x="195" y="96"/>
                  </a:cubicBezTo>
                  <a:cubicBezTo>
                    <a:pt x="230" y="96"/>
                    <a:pt x="230" y="96"/>
                    <a:pt x="230" y="96"/>
                  </a:cubicBezTo>
                  <a:cubicBezTo>
                    <a:pt x="230" y="2"/>
                    <a:pt x="230" y="2"/>
                    <a:pt x="230" y="2"/>
                  </a:cubicBezTo>
                  <a:cubicBezTo>
                    <a:pt x="227" y="1"/>
                    <a:pt x="222" y="1"/>
                    <a:pt x="216" y="0"/>
                  </a:cubicBezTo>
                  <a:cubicBezTo>
                    <a:pt x="210" y="0"/>
                    <a:pt x="204" y="0"/>
                    <a:pt x="199" y="0"/>
                  </a:cubicBezTo>
                  <a:cubicBezTo>
                    <a:pt x="171" y="0"/>
                    <a:pt x="148" y="7"/>
                    <a:pt x="128" y="21"/>
                  </a:cubicBezTo>
                  <a:cubicBezTo>
                    <a:pt x="108" y="35"/>
                    <a:pt x="95" y="54"/>
                    <a:pt x="90" y="79"/>
                  </a:cubicBezTo>
                  <a:cubicBezTo>
                    <a:pt x="88" y="79"/>
                    <a:pt x="88" y="79"/>
                    <a:pt x="88" y="79"/>
                  </a:cubicBezTo>
                  <a:cubicBezTo>
                    <a:pt x="68" y="3"/>
                    <a:pt x="68" y="3"/>
                    <a:pt x="68" y="3"/>
                  </a:cubicBezTo>
                  <a:cubicBezTo>
                    <a:pt x="0" y="3"/>
                    <a:pt x="0" y="3"/>
                    <a:pt x="0" y="3"/>
                  </a:cubicBezTo>
                  <a:cubicBezTo>
                    <a:pt x="0" y="398"/>
                    <a:pt x="0" y="398"/>
                    <a:pt x="0" y="398"/>
                  </a:cubicBezTo>
                  <a:cubicBezTo>
                    <a:pt x="95" y="398"/>
                    <a:pt x="95" y="398"/>
                    <a:pt x="95" y="398"/>
                  </a:cubicBezTo>
                  <a:cubicBezTo>
                    <a:pt x="95" y="209"/>
                    <a:pt x="95" y="209"/>
                    <a:pt x="95" y="209"/>
                  </a:cubicBezTo>
                  <a:cubicBezTo>
                    <a:pt x="95" y="165"/>
                    <a:pt x="103" y="135"/>
                    <a:pt x="118" y="11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73064" fontAlgn="auto">
                <a:spcBef>
                  <a:spcPts val="0"/>
                </a:spcBef>
                <a:spcAft>
                  <a:spcPts val="0"/>
                </a:spcAft>
              </a:pPr>
              <a:endParaRPr lang="en-GB" sz="2113">
                <a:solidFill>
                  <a:srgbClr val="3B465E"/>
                </a:solidFill>
                <a:latin typeface="Fabriga Light"/>
                <a:cs typeface="+mn-cs"/>
              </a:endParaRPr>
            </a:p>
          </p:txBody>
        </p:sp>
        <p:sp>
          <p:nvSpPr>
            <p:cNvPr id="15" name="Freeform 12"/>
            <p:cNvSpPr>
              <a:spLocks noEditPoints="1"/>
            </p:cNvSpPr>
            <p:nvPr userDrawn="1"/>
          </p:nvSpPr>
          <p:spPr bwMode="auto">
            <a:xfrm>
              <a:off x="5399" y="1887"/>
              <a:ext cx="529" cy="576"/>
            </a:xfrm>
            <a:custGeom>
              <a:avLst/>
              <a:gdLst>
                <a:gd name="T0" fmla="*/ 288 w 385"/>
                <a:gd name="T1" fmla="*/ 164 h 419"/>
                <a:gd name="T2" fmla="*/ 100 w 385"/>
                <a:gd name="T3" fmla="*/ 164 h 419"/>
                <a:gd name="T4" fmla="*/ 135 w 385"/>
                <a:gd name="T5" fmla="*/ 99 h 419"/>
                <a:gd name="T6" fmla="*/ 200 w 385"/>
                <a:gd name="T7" fmla="*/ 78 h 419"/>
                <a:gd name="T8" fmla="*/ 262 w 385"/>
                <a:gd name="T9" fmla="*/ 101 h 419"/>
                <a:gd name="T10" fmla="*/ 288 w 385"/>
                <a:gd name="T11" fmla="*/ 164 h 419"/>
                <a:gd name="T12" fmla="*/ 385 w 385"/>
                <a:gd name="T13" fmla="*/ 218 h 419"/>
                <a:gd name="T14" fmla="*/ 385 w 385"/>
                <a:gd name="T15" fmla="*/ 199 h 419"/>
                <a:gd name="T16" fmla="*/ 333 w 385"/>
                <a:gd name="T17" fmla="*/ 55 h 419"/>
                <a:gd name="T18" fmla="*/ 197 w 385"/>
                <a:gd name="T19" fmla="*/ 0 h 419"/>
                <a:gd name="T20" fmla="*/ 56 w 385"/>
                <a:gd name="T21" fmla="*/ 58 h 419"/>
                <a:gd name="T22" fmla="*/ 0 w 385"/>
                <a:gd name="T23" fmla="*/ 204 h 419"/>
                <a:gd name="T24" fmla="*/ 0 w 385"/>
                <a:gd name="T25" fmla="*/ 216 h 419"/>
                <a:gd name="T26" fmla="*/ 56 w 385"/>
                <a:gd name="T27" fmla="*/ 362 h 419"/>
                <a:gd name="T28" fmla="*/ 197 w 385"/>
                <a:gd name="T29" fmla="*/ 419 h 419"/>
                <a:gd name="T30" fmla="*/ 318 w 385"/>
                <a:gd name="T31" fmla="*/ 386 h 419"/>
                <a:gd name="T32" fmla="*/ 377 w 385"/>
                <a:gd name="T33" fmla="*/ 305 h 419"/>
                <a:gd name="T34" fmla="*/ 280 w 385"/>
                <a:gd name="T35" fmla="*/ 305 h 419"/>
                <a:gd name="T36" fmla="*/ 255 w 385"/>
                <a:gd name="T37" fmla="*/ 329 h 419"/>
                <a:gd name="T38" fmla="*/ 201 w 385"/>
                <a:gd name="T39" fmla="*/ 341 h 419"/>
                <a:gd name="T40" fmla="*/ 131 w 385"/>
                <a:gd name="T41" fmla="*/ 314 h 419"/>
                <a:gd name="T42" fmla="*/ 98 w 385"/>
                <a:gd name="T43" fmla="*/ 239 h 419"/>
                <a:gd name="T44" fmla="*/ 384 w 385"/>
                <a:gd name="T45" fmla="*/ 239 h 419"/>
                <a:gd name="T46" fmla="*/ 385 w 385"/>
                <a:gd name="T47" fmla="*/ 21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5" h="419">
                  <a:moveTo>
                    <a:pt x="288" y="164"/>
                  </a:moveTo>
                  <a:cubicBezTo>
                    <a:pt x="100" y="164"/>
                    <a:pt x="100" y="164"/>
                    <a:pt x="100" y="164"/>
                  </a:cubicBezTo>
                  <a:cubicBezTo>
                    <a:pt x="107" y="135"/>
                    <a:pt x="119" y="114"/>
                    <a:pt x="135" y="99"/>
                  </a:cubicBezTo>
                  <a:cubicBezTo>
                    <a:pt x="152" y="85"/>
                    <a:pt x="173" y="78"/>
                    <a:pt x="200" y="78"/>
                  </a:cubicBezTo>
                  <a:cubicBezTo>
                    <a:pt x="226" y="78"/>
                    <a:pt x="246" y="86"/>
                    <a:pt x="262" y="101"/>
                  </a:cubicBezTo>
                  <a:cubicBezTo>
                    <a:pt x="277" y="116"/>
                    <a:pt x="286" y="137"/>
                    <a:pt x="288" y="164"/>
                  </a:cubicBezTo>
                  <a:moveTo>
                    <a:pt x="385" y="218"/>
                  </a:moveTo>
                  <a:cubicBezTo>
                    <a:pt x="385" y="211"/>
                    <a:pt x="385" y="205"/>
                    <a:pt x="385" y="199"/>
                  </a:cubicBezTo>
                  <a:cubicBezTo>
                    <a:pt x="385" y="140"/>
                    <a:pt x="368" y="92"/>
                    <a:pt x="333" y="55"/>
                  </a:cubicBezTo>
                  <a:cubicBezTo>
                    <a:pt x="297" y="18"/>
                    <a:pt x="252" y="0"/>
                    <a:pt x="197" y="0"/>
                  </a:cubicBezTo>
                  <a:cubicBezTo>
                    <a:pt x="141" y="0"/>
                    <a:pt x="94" y="19"/>
                    <a:pt x="56" y="58"/>
                  </a:cubicBezTo>
                  <a:cubicBezTo>
                    <a:pt x="19" y="97"/>
                    <a:pt x="0" y="145"/>
                    <a:pt x="0" y="204"/>
                  </a:cubicBezTo>
                  <a:cubicBezTo>
                    <a:pt x="0" y="216"/>
                    <a:pt x="0" y="216"/>
                    <a:pt x="0" y="216"/>
                  </a:cubicBezTo>
                  <a:cubicBezTo>
                    <a:pt x="0" y="275"/>
                    <a:pt x="19" y="323"/>
                    <a:pt x="56" y="362"/>
                  </a:cubicBezTo>
                  <a:cubicBezTo>
                    <a:pt x="94" y="400"/>
                    <a:pt x="141" y="419"/>
                    <a:pt x="197" y="419"/>
                  </a:cubicBezTo>
                  <a:cubicBezTo>
                    <a:pt x="245" y="419"/>
                    <a:pt x="285" y="408"/>
                    <a:pt x="318" y="386"/>
                  </a:cubicBezTo>
                  <a:cubicBezTo>
                    <a:pt x="346" y="367"/>
                    <a:pt x="366" y="340"/>
                    <a:pt x="377" y="305"/>
                  </a:cubicBezTo>
                  <a:cubicBezTo>
                    <a:pt x="280" y="305"/>
                    <a:pt x="280" y="305"/>
                    <a:pt x="280" y="305"/>
                  </a:cubicBezTo>
                  <a:cubicBezTo>
                    <a:pt x="273" y="316"/>
                    <a:pt x="265" y="324"/>
                    <a:pt x="255" y="329"/>
                  </a:cubicBezTo>
                  <a:cubicBezTo>
                    <a:pt x="241" y="337"/>
                    <a:pt x="223" y="341"/>
                    <a:pt x="201" y="341"/>
                  </a:cubicBezTo>
                  <a:cubicBezTo>
                    <a:pt x="172" y="341"/>
                    <a:pt x="149" y="332"/>
                    <a:pt x="131" y="314"/>
                  </a:cubicBezTo>
                  <a:cubicBezTo>
                    <a:pt x="113" y="296"/>
                    <a:pt x="102" y="271"/>
                    <a:pt x="98" y="239"/>
                  </a:cubicBezTo>
                  <a:cubicBezTo>
                    <a:pt x="384" y="239"/>
                    <a:pt x="384" y="239"/>
                    <a:pt x="384" y="239"/>
                  </a:cubicBezTo>
                  <a:cubicBezTo>
                    <a:pt x="384" y="232"/>
                    <a:pt x="385" y="225"/>
                    <a:pt x="385" y="21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73064" fontAlgn="auto">
                <a:spcBef>
                  <a:spcPts val="0"/>
                </a:spcBef>
                <a:spcAft>
                  <a:spcPts val="0"/>
                </a:spcAft>
              </a:pPr>
              <a:endParaRPr lang="en-GB" sz="2113">
                <a:solidFill>
                  <a:srgbClr val="3B465E"/>
                </a:solidFill>
                <a:latin typeface="Fabriga Light"/>
                <a:cs typeface="+mn-cs"/>
              </a:endParaRPr>
            </a:p>
          </p:txBody>
        </p:sp>
        <p:sp>
          <p:nvSpPr>
            <p:cNvPr id="16" name="Freeform 13"/>
            <p:cNvSpPr>
              <a:spLocks/>
            </p:cNvSpPr>
            <p:nvPr userDrawn="1"/>
          </p:nvSpPr>
          <p:spPr bwMode="auto">
            <a:xfrm>
              <a:off x="6019" y="1899"/>
              <a:ext cx="317" cy="548"/>
            </a:xfrm>
            <a:custGeom>
              <a:avLst/>
              <a:gdLst>
                <a:gd name="T0" fmla="*/ 119 w 231"/>
                <a:gd name="T1" fmla="*/ 119 h 398"/>
                <a:gd name="T2" fmla="*/ 196 w 231"/>
                <a:gd name="T3" fmla="*/ 96 h 398"/>
                <a:gd name="T4" fmla="*/ 231 w 231"/>
                <a:gd name="T5" fmla="*/ 96 h 398"/>
                <a:gd name="T6" fmla="*/ 231 w 231"/>
                <a:gd name="T7" fmla="*/ 2 h 398"/>
                <a:gd name="T8" fmla="*/ 217 w 231"/>
                <a:gd name="T9" fmla="*/ 0 h 398"/>
                <a:gd name="T10" fmla="*/ 199 w 231"/>
                <a:gd name="T11" fmla="*/ 0 h 398"/>
                <a:gd name="T12" fmla="*/ 128 w 231"/>
                <a:gd name="T13" fmla="*/ 21 h 398"/>
                <a:gd name="T14" fmla="*/ 90 w 231"/>
                <a:gd name="T15" fmla="*/ 79 h 398"/>
                <a:gd name="T16" fmla="*/ 89 w 231"/>
                <a:gd name="T17" fmla="*/ 79 h 398"/>
                <a:gd name="T18" fmla="*/ 68 w 231"/>
                <a:gd name="T19" fmla="*/ 3 h 398"/>
                <a:gd name="T20" fmla="*/ 0 w 231"/>
                <a:gd name="T21" fmla="*/ 3 h 398"/>
                <a:gd name="T22" fmla="*/ 0 w 231"/>
                <a:gd name="T23" fmla="*/ 398 h 398"/>
                <a:gd name="T24" fmla="*/ 96 w 231"/>
                <a:gd name="T25" fmla="*/ 398 h 398"/>
                <a:gd name="T26" fmla="*/ 96 w 231"/>
                <a:gd name="T27" fmla="*/ 209 h 398"/>
                <a:gd name="T28" fmla="*/ 119 w 231"/>
                <a:gd name="T29" fmla="*/ 119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1" h="398">
                  <a:moveTo>
                    <a:pt x="119" y="119"/>
                  </a:moveTo>
                  <a:cubicBezTo>
                    <a:pt x="135" y="104"/>
                    <a:pt x="160" y="96"/>
                    <a:pt x="196" y="96"/>
                  </a:cubicBezTo>
                  <a:cubicBezTo>
                    <a:pt x="231" y="96"/>
                    <a:pt x="231" y="96"/>
                    <a:pt x="231" y="96"/>
                  </a:cubicBezTo>
                  <a:cubicBezTo>
                    <a:pt x="231" y="2"/>
                    <a:pt x="231" y="2"/>
                    <a:pt x="231" y="2"/>
                  </a:cubicBezTo>
                  <a:cubicBezTo>
                    <a:pt x="228" y="1"/>
                    <a:pt x="223" y="1"/>
                    <a:pt x="217" y="0"/>
                  </a:cubicBezTo>
                  <a:cubicBezTo>
                    <a:pt x="211" y="0"/>
                    <a:pt x="205" y="0"/>
                    <a:pt x="199" y="0"/>
                  </a:cubicBezTo>
                  <a:cubicBezTo>
                    <a:pt x="172" y="0"/>
                    <a:pt x="148" y="7"/>
                    <a:pt x="128" y="21"/>
                  </a:cubicBezTo>
                  <a:cubicBezTo>
                    <a:pt x="108" y="35"/>
                    <a:pt x="96" y="54"/>
                    <a:pt x="90" y="79"/>
                  </a:cubicBezTo>
                  <a:cubicBezTo>
                    <a:pt x="89" y="79"/>
                    <a:pt x="89" y="79"/>
                    <a:pt x="89" y="79"/>
                  </a:cubicBezTo>
                  <a:cubicBezTo>
                    <a:pt x="68" y="3"/>
                    <a:pt x="68" y="3"/>
                    <a:pt x="68" y="3"/>
                  </a:cubicBezTo>
                  <a:cubicBezTo>
                    <a:pt x="0" y="3"/>
                    <a:pt x="0" y="3"/>
                    <a:pt x="0" y="3"/>
                  </a:cubicBezTo>
                  <a:cubicBezTo>
                    <a:pt x="0" y="398"/>
                    <a:pt x="0" y="398"/>
                    <a:pt x="0" y="398"/>
                  </a:cubicBezTo>
                  <a:cubicBezTo>
                    <a:pt x="96" y="398"/>
                    <a:pt x="96" y="398"/>
                    <a:pt x="96" y="398"/>
                  </a:cubicBezTo>
                  <a:cubicBezTo>
                    <a:pt x="96" y="209"/>
                    <a:pt x="96" y="209"/>
                    <a:pt x="96" y="209"/>
                  </a:cubicBezTo>
                  <a:cubicBezTo>
                    <a:pt x="96" y="165"/>
                    <a:pt x="104" y="135"/>
                    <a:pt x="119" y="11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73064" fontAlgn="auto">
                <a:spcBef>
                  <a:spcPts val="0"/>
                </a:spcBef>
                <a:spcAft>
                  <a:spcPts val="0"/>
                </a:spcAft>
              </a:pPr>
              <a:endParaRPr lang="en-GB" sz="2113">
                <a:solidFill>
                  <a:srgbClr val="3B465E"/>
                </a:solidFill>
                <a:latin typeface="Fabriga Light"/>
                <a:cs typeface="+mn-cs"/>
              </a:endParaRPr>
            </a:p>
          </p:txBody>
        </p:sp>
        <p:sp>
          <p:nvSpPr>
            <p:cNvPr id="17" name="Freeform 14"/>
            <p:cNvSpPr>
              <a:spLocks noEditPoints="1"/>
            </p:cNvSpPr>
            <p:nvPr userDrawn="1"/>
          </p:nvSpPr>
          <p:spPr bwMode="auto">
            <a:xfrm>
              <a:off x="1008" y="1740"/>
              <a:ext cx="699" cy="707"/>
            </a:xfrm>
            <a:custGeom>
              <a:avLst/>
              <a:gdLst>
                <a:gd name="T0" fmla="*/ 327 w 509"/>
                <a:gd name="T1" fmla="*/ 301 h 514"/>
                <a:gd name="T2" fmla="*/ 179 w 509"/>
                <a:gd name="T3" fmla="*/ 301 h 514"/>
                <a:gd name="T4" fmla="*/ 225 w 509"/>
                <a:gd name="T5" fmla="*/ 177 h 514"/>
                <a:gd name="T6" fmla="*/ 243 w 509"/>
                <a:gd name="T7" fmla="*/ 128 h 514"/>
                <a:gd name="T8" fmla="*/ 252 w 509"/>
                <a:gd name="T9" fmla="*/ 98 h 514"/>
                <a:gd name="T10" fmla="*/ 254 w 509"/>
                <a:gd name="T11" fmla="*/ 98 h 514"/>
                <a:gd name="T12" fmla="*/ 260 w 509"/>
                <a:gd name="T13" fmla="*/ 118 h 514"/>
                <a:gd name="T14" fmla="*/ 281 w 509"/>
                <a:gd name="T15" fmla="*/ 177 h 514"/>
                <a:gd name="T16" fmla="*/ 327 w 509"/>
                <a:gd name="T17" fmla="*/ 301 h 514"/>
                <a:gd name="T18" fmla="*/ 509 w 509"/>
                <a:gd name="T19" fmla="*/ 514 h 514"/>
                <a:gd name="T20" fmla="*/ 509 w 509"/>
                <a:gd name="T21" fmla="*/ 501 h 514"/>
                <a:gd name="T22" fmla="*/ 307 w 509"/>
                <a:gd name="T23" fmla="*/ 0 h 514"/>
                <a:gd name="T24" fmla="*/ 202 w 509"/>
                <a:gd name="T25" fmla="*/ 0 h 514"/>
                <a:gd name="T26" fmla="*/ 0 w 509"/>
                <a:gd name="T27" fmla="*/ 501 h 514"/>
                <a:gd name="T28" fmla="*/ 0 w 509"/>
                <a:gd name="T29" fmla="*/ 514 h 514"/>
                <a:gd name="T30" fmla="*/ 98 w 509"/>
                <a:gd name="T31" fmla="*/ 514 h 514"/>
                <a:gd name="T32" fmla="*/ 138 w 509"/>
                <a:gd name="T33" fmla="*/ 410 h 514"/>
                <a:gd name="T34" fmla="*/ 146 w 509"/>
                <a:gd name="T35" fmla="*/ 387 h 514"/>
                <a:gd name="T36" fmla="*/ 359 w 509"/>
                <a:gd name="T37" fmla="*/ 387 h 514"/>
                <a:gd name="T38" fmla="*/ 367 w 509"/>
                <a:gd name="T39" fmla="*/ 410 h 514"/>
                <a:gd name="T40" fmla="*/ 367 w 509"/>
                <a:gd name="T41" fmla="*/ 410 h 514"/>
                <a:gd name="T42" fmla="*/ 407 w 509"/>
                <a:gd name="T43" fmla="*/ 514 h 514"/>
                <a:gd name="T44" fmla="*/ 509 w 509"/>
                <a:gd name="T45" fmla="*/ 514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9" h="514">
                  <a:moveTo>
                    <a:pt x="327" y="301"/>
                  </a:moveTo>
                  <a:cubicBezTo>
                    <a:pt x="179" y="301"/>
                    <a:pt x="179" y="301"/>
                    <a:pt x="179" y="301"/>
                  </a:cubicBezTo>
                  <a:cubicBezTo>
                    <a:pt x="225" y="177"/>
                    <a:pt x="225" y="177"/>
                    <a:pt x="225" y="177"/>
                  </a:cubicBezTo>
                  <a:cubicBezTo>
                    <a:pt x="234" y="155"/>
                    <a:pt x="240" y="139"/>
                    <a:pt x="243" y="128"/>
                  </a:cubicBezTo>
                  <a:cubicBezTo>
                    <a:pt x="247" y="117"/>
                    <a:pt x="250" y="107"/>
                    <a:pt x="252" y="98"/>
                  </a:cubicBezTo>
                  <a:cubicBezTo>
                    <a:pt x="254" y="98"/>
                    <a:pt x="254" y="98"/>
                    <a:pt x="254" y="98"/>
                  </a:cubicBezTo>
                  <a:cubicBezTo>
                    <a:pt x="255" y="105"/>
                    <a:pt x="257" y="111"/>
                    <a:pt x="260" y="118"/>
                  </a:cubicBezTo>
                  <a:cubicBezTo>
                    <a:pt x="262" y="125"/>
                    <a:pt x="269" y="145"/>
                    <a:pt x="281" y="177"/>
                  </a:cubicBezTo>
                  <a:lnTo>
                    <a:pt x="327" y="301"/>
                  </a:lnTo>
                  <a:close/>
                  <a:moveTo>
                    <a:pt x="509" y="514"/>
                  </a:moveTo>
                  <a:cubicBezTo>
                    <a:pt x="509" y="501"/>
                    <a:pt x="509" y="501"/>
                    <a:pt x="509" y="501"/>
                  </a:cubicBezTo>
                  <a:cubicBezTo>
                    <a:pt x="307" y="0"/>
                    <a:pt x="307" y="0"/>
                    <a:pt x="307" y="0"/>
                  </a:cubicBezTo>
                  <a:cubicBezTo>
                    <a:pt x="202" y="0"/>
                    <a:pt x="202" y="0"/>
                    <a:pt x="202" y="0"/>
                  </a:cubicBezTo>
                  <a:cubicBezTo>
                    <a:pt x="0" y="501"/>
                    <a:pt x="0" y="501"/>
                    <a:pt x="0" y="501"/>
                  </a:cubicBezTo>
                  <a:cubicBezTo>
                    <a:pt x="0" y="514"/>
                    <a:pt x="0" y="514"/>
                    <a:pt x="0" y="514"/>
                  </a:cubicBezTo>
                  <a:cubicBezTo>
                    <a:pt x="98" y="514"/>
                    <a:pt x="98" y="514"/>
                    <a:pt x="98" y="514"/>
                  </a:cubicBezTo>
                  <a:cubicBezTo>
                    <a:pt x="138" y="410"/>
                    <a:pt x="138" y="410"/>
                    <a:pt x="138" y="410"/>
                  </a:cubicBezTo>
                  <a:cubicBezTo>
                    <a:pt x="146" y="387"/>
                    <a:pt x="146" y="387"/>
                    <a:pt x="146" y="387"/>
                  </a:cubicBezTo>
                  <a:cubicBezTo>
                    <a:pt x="359" y="387"/>
                    <a:pt x="359" y="387"/>
                    <a:pt x="359" y="387"/>
                  </a:cubicBezTo>
                  <a:cubicBezTo>
                    <a:pt x="367" y="410"/>
                    <a:pt x="367" y="410"/>
                    <a:pt x="367" y="410"/>
                  </a:cubicBezTo>
                  <a:cubicBezTo>
                    <a:pt x="367" y="410"/>
                    <a:pt x="367" y="410"/>
                    <a:pt x="367" y="410"/>
                  </a:cubicBezTo>
                  <a:cubicBezTo>
                    <a:pt x="407" y="514"/>
                    <a:pt x="407" y="514"/>
                    <a:pt x="407" y="514"/>
                  </a:cubicBezTo>
                  <a:lnTo>
                    <a:pt x="509" y="51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73064" fontAlgn="auto">
                <a:spcBef>
                  <a:spcPts val="0"/>
                </a:spcBef>
                <a:spcAft>
                  <a:spcPts val="0"/>
                </a:spcAft>
              </a:pPr>
              <a:endParaRPr lang="en-GB" sz="2113">
                <a:solidFill>
                  <a:srgbClr val="3B465E"/>
                </a:solidFill>
                <a:latin typeface="Fabriga Light"/>
                <a:cs typeface="+mn-cs"/>
              </a:endParaRPr>
            </a:p>
          </p:txBody>
        </p:sp>
        <p:sp>
          <p:nvSpPr>
            <p:cNvPr id="18" name="Freeform 15"/>
            <p:cNvSpPr>
              <a:spLocks/>
            </p:cNvSpPr>
            <p:nvPr userDrawn="1"/>
          </p:nvSpPr>
          <p:spPr bwMode="auto">
            <a:xfrm>
              <a:off x="165" y="1740"/>
              <a:ext cx="890" cy="293"/>
            </a:xfrm>
            <a:custGeom>
              <a:avLst/>
              <a:gdLst>
                <a:gd name="T0" fmla="*/ 648 w 648"/>
                <a:gd name="T1" fmla="*/ 0 h 213"/>
                <a:gd name="T2" fmla="*/ 185 w 648"/>
                <a:gd name="T3" fmla="*/ 0 h 213"/>
                <a:gd name="T4" fmla="*/ 185 w 648"/>
                <a:gd name="T5" fmla="*/ 0 h 213"/>
                <a:gd name="T6" fmla="*/ 46 w 648"/>
                <a:gd name="T7" fmla="*/ 99 h 213"/>
                <a:gd name="T8" fmla="*/ 46 w 648"/>
                <a:gd name="T9" fmla="*/ 99 h 213"/>
                <a:gd name="T10" fmla="*/ 0 w 648"/>
                <a:gd name="T11" fmla="*/ 213 h 213"/>
                <a:gd name="T12" fmla="*/ 563 w 648"/>
                <a:gd name="T13" fmla="*/ 213 h 213"/>
                <a:gd name="T14" fmla="*/ 648 w 648"/>
                <a:gd name="T15" fmla="*/ 0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8" h="213">
                  <a:moveTo>
                    <a:pt x="648" y="0"/>
                  </a:moveTo>
                  <a:cubicBezTo>
                    <a:pt x="185" y="0"/>
                    <a:pt x="185" y="0"/>
                    <a:pt x="185" y="0"/>
                  </a:cubicBezTo>
                  <a:cubicBezTo>
                    <a:pt x="185" y="0"/>
                    <a:pt x="185" y="0"/>
                    <a:pt x="185" y="0"/>
                  </a:cubicBezTo>
                  <a:cubicBezTo>
                    <a:pt x="123" y="1"/>
                    <a:pt x="69" y="42"/>
                    <a:pt x="46" y="99"/>
                  </a:cubicBezTo>
                  <a:cubicBezTo>
                    <a:pt x="46" y="99"/>
                    <a:pt x="46" y="99"/>
                    <a:pt x="46" y="99"/>
                  </a:cubicBezTo>
                  <a:cubicBezTo>
                    <a:pt x="0" y="213"/>
                    <a:pt x="0" y="213"/>
                    <a:pt x="0" y="213"/>
                  </a:cubicBezTo>
                  <a:cubicBezTo>
                    <a:pt x="563" y="213"/>
                    <a:pt x="563" y="213"/>
                    <a:pt x="563" y="213"/>
                  </a:cubicBezTo>
                  <a:lnTo>
                    <a:pt x="648" y="0"/>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73064" fontAlgn="auto">
                <a:spcBef>
                  <a:spcPts val="0"/>
                </a:spcBef>
                <a:spcAft>
                  <a:spcPts val="0"/>
                </a:spcAft>
              </a:pPr>
              <a:endParaRPr lang="en-GB" sz="2113">
                <a:solidFill>
                  <a:srgbClr val="3B465E"/>
                </a:solidFill>
                <a:latin typeface="Fabriga Light"/>
                <a:cs typeface="+mn-cs"/>
              </a:endParaRPr>
            </a:p>
          </p:txBody>
        </p:sp>
        <p:sp>
          <p:nvSpPr>
            <p:cNvPr id="19" name="Freeform 16"/>
            <p:cNvSpPr>
              <a:spLocks/>
            </p:cNvSpPr>
            <p:nvPr userDrawn="1"/>
          </p:nvSpPr>
          <p:spPr bwMode="auto">
            <a:xfrm>
              <a:off x="0" y="2154"/>
              <a:ext cx="890" cy="291"/>
            </a:xfrm>
            <a:custGeom>
              <a:avLst/>
              <a:gdLst>
                <a:gd name="T0" fmla="*/ 648 w 648"/>
                <a:gd name="T1" fmla="*/ 0 h 212"/>
                <a:gd name="T2" fmla="*/ 85 w 648"/>
                <a:gd name="T3" fmla="*/ 0 h 212"/>
                <a:gd name="T4" fmla="*/ 0 w 648"/>
                <a:gd name="T5" fmla="*/ 212 h 212"/>
                <a:gd name="T6" fmla="*/ 462 w 648"/>
                <a:gd name="T7" fmla="*/ 212 h 212"/>
                <a:gd name="T8" fmla="*/ 463 w 648"/>
                <a:gd name="T9" fmla="*/ 212 h 212"/>
                <a:gd name="T10" fmla="*/ 602 w 648"/>
                <a:gd name="T11" fmla="*/ 113 h 212"/>
                <a:gd name="T12" fmla="*/ 602 w 648"/>
                <a:gd name="T13" fmla="*/ 113 h 212"/>
                <a:gd name="T14" fmla="*/ 648 w 648"/>
                <a:gd name="T15" fmla="*/ 0 h 2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8" h="212">
                  <a:moveTo>
                    <a:pt x="648" y="0"/>
                  </a:moveTo>
                  <a:cubicBezTo>
                    <a:pt x="85" y="0"/>
                    <a:pt x="85" y="0"/>
                    <a:pt x="85" y="0"/>
                  </a:cubicBezTo>
                  <a:cubicBezTo>
                    <a:pt x="0" y="212"/>
                    <a:pt x="0" y="212"/>
                    <a:pt x="0" y="212"/>
                  </a:cubicBezTo>
                  <a:cubicBezTo>
                    <a:pt x="462" y="212"/>
                    <a:pt x="462" y="212"/>
                    <a:pt x="462" y="212"/>
                  </a:cubicBezTo>
                  <a:cubicBezTo>
                    <a:pt x="463" y="212"/>
                    <a:pt x="463" y="212"/>
                    <a:pt x="463" y="212"/>
                  </a:cubicBezTo>
                  <a:cubicBezTo>
                    <a:pt x="525" y="211"/>
                    <a:pt x="579" y="171"/>
                    <a:pt x="602" y="113"/>
                  </a:cubicBezTo>
                  <a:cubicBezTo>
                    <a:pt x="602" y="113"/>
                    <a:pt x="602" y="113"/>
                    <a:pt x="602" y="113"/>
                  </a:cubicBezTo>
                  <a:lnTo>
                    <a:pt x="648"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73064" fontAlgn="auto">
                <a:spcBef>
                  <a:spcPts val="0"/>
                </a:spcBef>
                <a:spcAft>
                  <a:spcPts val="0"/>
                </a:spcAft>
              </a:pPr>
              <a:endParaRPr lang="en-GB" sz="2113">
                <a:solidFill>
                  <a:srgbClr val="3B465E"/>
                </a:solidFill>
                <a:latin typeface="Fabriga Light"/>
                <a:cs typeface="+mn-cs"/>
              </a:endParaRPr>
            </a:p>
          </p:txBody>
        </p:sp>
      </p:grpSp>
      <p:sp>
        <p:nvSpPr>
          <p:cNvPr id="20" name="Rectangle 19">
            <a:extLst>
              <a:ext uri="{FF2B5EF4-FFF2-40B4-BE49-F238E27FC236}">
                <a16:creationId xmlns:a16="http://schemas.microsoft.com/office/drawing/2014/main" id="{4F36F2A1-EF32-EE46-9154-71C63B1684A8}"/>
              </a:ext>
            </a:extLst>
          </p:cNvPr>
          <p:cNvSpPr/>
          <p:nvPr userDrawn="1"/>
        </p:nvSpPr>
        <p:spPr>
          <a:xfrm>
            <a:off x="0" y="0"/>
            <a:ext cx="6858000" cy="9906001"/>
          </a:xfrm>
          <a:prstGeom prst="rect">
            <a:avLst/>
          </a:prstGeom>
          <a:solidFill>
            <a:srgbClr val="222D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2000" err="1">
              <a:latin typeface="+mj-lt"/>
            </a:endParaRPr>
          </a:p>
        </p:txBody>
      </p:sp>
    </p:spTree>
    <p:extLst>
      <p:ext uri="{BB962C8B-B14F-4D97-AF65-F5344CB8AC3E}">
        <p14:creationId xmlns:p14="http://schemas.microsoft.com/office/powerpoint/2010/main" val="242414531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Large Text Gre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99702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ummary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83667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3420" y="1419079"/>
            <a:ext cx="3215580" cy="486329"/>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213422" y="3185053"/>
            <a:ext cx="6431161" cy="52000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2657475" y="9219602"/>
            <a:ext cx="1543050" cy="527403"/>
          </a:xfrm>
          <a:prstGeom prst="rect">
            <a:avLst/>
          </a:prstGeom>
        </p:spPr>
        <p:txBody>
          <a:bodyPr vert="horz" lIns="0" tIns="0" rIns="0" bIns="0" rtlCol="0" anchor="t" anchorCtr="0">
            <a:noAutofit/>
          </a:bodyPr>
          <a:lstStyle>
            <a:lvl1pPr algn="l">
              <a:defRPr sz="1408">
                <a:solidFill>
                  <a:schemeClr val="accent1"/>
                </a:solidFill>
              </a:defRPr>
            </a:lvl1pPr>
          </a:lstStyle>
          <a:p>
            <a:pPr defTabSz="1073064"/>
            <a:fld id="{D058AD02-20BE-488A-A627-34591B0D5E5A}" type="datetime1">
              <a:rPr lang="en-GB" smtClean="0">
                <a:solidFill>
                  <a:srgbClr val="3B465E"/>
                </a:solidFill>
              </a:rPr>
              <a:pPr defTabSz="1073064"/>
              <a:t>19/01/2026</a:t>
            </a:fld>
            <a:endParaRPr lang="en-GB">
              <a:solidFill>
                <a:srgbClr val="3B465E"/>
              </a:solidFill>
            </a:endParaRPr>
          </a:p>
        </p:txBody>
      </p:sp>
      <p:sp>
        <p:nvSpPr>
          <p:cNvPr id="5" name="Footer Placeholder 4"/>
          <p:cNvSpPr>
            <a:spLocks noGrp="1"/>
          </p:cNvSpPr>
          <p:nvPr>
            <p:ph type="ftr" sz="quarter" idx="3"/>
          </p:nvPr>
        </p:nvSpPr>
        <p:spPr>
          <a:xfrm>
            <a:off x="213421" y="543462"/>
            <a:ext cx="1807885" cy="499282"/>
          </a:xfrm>
          <a:prstGeom prst="rect">
            <a:avLst/>
          </a:prstGeom>
        </p:spPr>
        <p:txBody>
          <a:bodyPr vert="horz" lIns="0" tIns="0" rIns="0" bIns="0" rtlCol="0" anchor="t" anchorCtr="0">
            <a:noAutofit/>
          </a:bodyPr>
          <a:lstStyle>
            <a:lvl1pPr algn="l">
              <a:defRPr sz="1761">
                <a:solidFill>
                  <a:schemeClr val="accent1"/>
                </a:solidFill>
                <a:latin typeface="+mj-lt"/>
              </a:defRPr>
            </a:lvl1pPr>
          </a:lstStyle>
          <a:p>
            <a:pPr defTabSz="1073064"/>
            <a:r>
              <a:rPr lang="en-GB">
                <a:solidFill>
                  <a:srgbClr val="3B465E"/>
                </a:solidFill>
              </a:rPr>
              <a:t>Section title</a:t>
            </a:r>
          </a:p>
        </p:txBody>
      </p:sp>
      <p:sp>
        <p:nvSpPr>
          <p:cNvPr id="6" name="Slide Number Placeholder 5"/>
          <p:cNvSpPr>
            <a:spLocks noGrp="1"/>
          </p:cNvSpPr>
          <p:nvPr>
            <p:ph type="sldNum" sz="quarter" idx="4"/>
          </p:nvPr>
        </p:nvSpPr>
        <p:spPr>
          <a:xfrm>
            <a:off x="5101531" y="9219602"/>
            <a:ext cx="1543050" cy="527403"/>
          </a:xfrm>
          <a:prstGeom prst="rect">
            <a:avLst/>
          </a:prstGeom>
        </p:spPr>
        <p:txBody>
          <a:bodyPr vert="horz" lIns="0" tIns="0" rIns="0" bIns="0" rtlCol="0" anchor="t" anchorCtr="0">
            <a:noAutofit/>
          </a:bodyPr>
          <a:lstStyle>
            <a:lvl1pPr algn="r">
              <a:defRPr sz="1174">
                <a:solidFill>
                  <a:schemeClr val="accent1"/>
                </a:solidFill>
              </a:defRPr>
            </a:lvl1pPr>
          </a:lstStyle>
          <a:p>
            <a:pPr defTabSz="1073064"/>
            <a:fld id="{063E9D81-5522-4AE8-9112-25BF24FDC7BB}" type="slidenum">
              <a:rPr lang="en-GB" smtClean="0">
                <a:solidFill>
                  <a:srgbClr val="3B465E"/>
                </a:solidFill>
              </a:rPr>
              <a:pPr defTabSz="1073064"/>
              <a:t>‹#›</a:t>
            </a:fld>
            <a:endParaRPr lang="en-GB">
              <a:solidFill>
                <a:srgbClr val="3B465E"/>
              </a:solidFill>
            </a:endParaRPr>
          </a:p>
        </p:txBody>
      </p:sp>
    </p:spTree>
    <p:extLst>
      <p:ext uri="{BB962C8B-B14F-4D97-AF65-F5344CB8AC3E}">
        <p14:creationId xmlns:p14="http://schemas.microsoft.com/office/powerpoint/2010/main" val="2972169626"/>
      </p:ext>
    </p:extLst>
  </p:cSld>
  <p:clrMap bg1="lt1" tx1="dk1" bg2="lt2" tx2="dk2" accent1="accent1" accent2="accent2" accent3="accent3" accent4="accent4" accent5="accent5" accent6="accent6" hlink="hlink" folHlink="folHlink"/>
  <p:sldLayoutIdLst>
    <p:sldLayoutId id="2147483939" r:id="rId1"/>
    <p:sldLayoutId id="2147484005" r:id="rId2"/>
    <p:sldLayoutId id="2147483972" r:id="rId3"/>
  </p:sldLayoutIdLst>
  <p:transition spd="slow">
    <p:push dir="u"/>
  </p:transition>
  <p:hf hdr="0" dt="0"/>
  <p:txStyles>
    <p:titleStyle>
      <a:lvl1pPr algn="l" defTabSz="1073064" rtl="0" eaLnBrk="1" latinLnBrk="0" hangingPunct="1">
        <a:lnSpc>
          <a:spcPct val="90000"/>
        </a:lnSpc>
        <a:spcBef>
          <a:spcPct val="0"/>
        </a:spcBef>
        <a:buNone/>
        <a:defRPr sz="2934" kern="1200">
          <a:solidFill>
            <a:schemeClr val="accent4"/>
          </a:solidFill>
          <a:latin typeface="+mj-lt"/>
          <a:ea typeface="+mj-ea"/>
          <a:cs typeface="+mj-cs"/>
        </a:defRPr>
      </a:lvl1pPr>
    </p:titleStyle>
    <p:bodyStyle>
      <a:lvl1pPr marL="0" indent="0" algn="l" defTabSz="1073064" rtl="0" eaLnBrk="1" latinLnBrk="0" hangingPunct="1">
        <a:lnSpc>
          <a:spcPct val="100000"/>
        </a:lnSpc>
        <a:spcBef>
          <a:spcPts val="0"/>
        </a:spcBef>
        <a:spcAft>
          <a:spcPts val="1131"/>
        </a:spcAft>
        <a:buFont typeface="Arial" panose="020B0604020202020204" pitchFamily="34" charset="0"/>
        <a:buNone/>
        <a:defRPr sz="2347" kern="1200">
          <a:solidFill>
            <a:schemeClr val="accent1"/>
          </a:solidFill>
          <a:latin typeface="+mj-lt"/>
          <a:ea typeface="+mn-ea"/>
          <a:cs typeface="+mn-cs"/>
        </a:defRPr>
      </a:lvl1pPr>
      <a:lvl2pPr marL="168986" indent="-168986" algn="l" defTabSz="1073064" rtl="0" eaLnBrk="1" latinLnBrk="0" hangingPunct="1">
        <a:lnSpc>
          <a:spcPct val="100000"/>
        </a:lnSpc>
        <a:spcBef>
          <a:spcPts val="0"/>
        </a:spcBef>
        <a:spcAft>
          <a:spcPts val="1131"/>
        </a:spcAft>
        <a:buFont typeface="Arial" panose="020B0604020202020204" pitchFamily="34" charset="0"/>
        <a:buChar char="•"/>
        <a:defRPr sz="2347" kern="1200">
          <a:solidFill>
            <a:schemeClr val="accent1"/>
          </a:solidFill>
          <a:latin typeface="Fabriga" pitchFamily="50" charset="0"/>
          <a:ea typeface="Fabriga" pitchFamily="50" charset="0"/>
          <a:cs typeface="+mn-cs"/>
        </a:defRPr>
      </a:lvl2pPr>
      <a:lvl3pPr marL="168986" indent="-168986" algn="l" defTabSz="1073064" rtl="0" eaLnBrk="1" latinLnBrk="0" hangingPunct="1">
        <a:lnSpc>
          <a:spcPct val="100000"/>
        </a:lnSpc>
        <a:spcBef>
          <a:spcPts val="0"/>
        </a:spcBef>
        <a:buFont typeface="Arial" panose="020B0604020202020204" pitchFamily="34" charset="0"/>
        <a:buChar char="•"/>
        <a:defRPr sz="1761" kern="1200">
          <a:solidFill>
            <a:schemeClr val="accent1"/>
          </a:solidFill>
          <a:latin typeface="+mj-lt"/>
          <a:ea typeface="+mn-ea"/>
          <a:cs typeface="+mn-cs"/>
        </a:defRPr>
      </a:lvl3pPr>
      <a:lvl4pPr marL="168986" indent="0" algn="l" defTabSz="1073064" rtl="0" eaLnBrk="1" latinLnBrk="0" hangingPunct="1">
        <a:lnSpc>
          <a:spcPct val="100000"/>
        </a:lnSpc>
        <a:spcBef>
          <a:spcPts val="0"/>
        </a:spcBef>
        <a:spcAft>
          <a:spcPts val="937"/>
        </a:spcAft>
        <a:buFont typeface="Arial" panose="020B0604020202020204" pitchFamily="34" charset="0"/>
        <a:buNone/>
        <a:defRPr sz="1761" kern="1200">
          <a:solidFill>
            <a:schemeClr val="accent1"/>
          </a:solidFill>
          <a:latin typeface="Fabriga" pitchFamily="50" charset="0"/>
          <a:ea typeface="Fabriga" pitchFamily="50" charset="0"/>
          <a:cs typeface="+mn-cs"/>
        </a:defRPr>
      </a:lvl4pPr>
      <a:lvl5pPr marL="337974" indent="-168986" algn="l" defTabSz="1073064" rtl="0" eaLnBrk="1" latinLnBrk="0" hangingPunct="1">
        <a:lnSpc>
          <a:spcPct val="100000"/>
        </a:lnSpc>
        <a:spcBef>
          <a:spcPts val="0"/>
        </a:spcBef>
        <a:buFont typeface="Arial" panose="020B0604020202020204" pitchFamily="34" charset="0"/>
        <a:buChar char="•"/>
        <a:defRPr sz="1761" kern="1200">
          <a:solidFill>
            <a:schemeClr val="accent1"/>
          </a:solidFill>
          <a:latin typeface="+mj-lt"/>
          <a:ea typeface="+mn-ea"/>
          <a:cs typeface="+mn-cs"/>
        </a:defRPr>
      </a:lvl5pPr>
      <a:lvl6pPr marL="2950924" indent="-268267" algn="l" defTabSz="1073064"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6pPr>
      <a:lvl7pPr marL="3487456" indent="-268267" algn="l" defTabSz="1073064"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7pPr>
      <a:lvl8pPr marL="4023989" indent="-268267" algn="l" defTabSz="1073064"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8pPr>
      <a:lvl9pPr marL="4560520" indent="-268267" algn="l" defTabSz="1073064"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9pPr>
    </p:bodyStyle>
    <p:otherStyle>
      <a:defPPr>
        <a:defRPr lang="en-US"/>
      </a:defPPr>
      <a:lvl1pPr marL="0" algn="l" defTabSz="1073064" rtl="0" eaLnBrk="1" latinLnBrk="0" hangingPunct="1">
        <a:defRPr sz="2113" kern="1200">
          <a:solidFill>
            <a:schemeClr val="tx1"/>
          </a:solidFill>
          <a:latin typeface="+mn-lt"/>
          <a:ea typeface="+mn-ea"/>
          <a:cs typeface="+mn-cs"/>
        </a:defRPr>
      </a:lvl1pPr>
      <a:lvl2pPr marL="536532" algn="l" defTabSz="1073064" rtl="0" eaLnBrk="1" latinLnBrk="0" hangingPunct="1">
        <a:defRPr sz="2113" kern="1200">
          <a:solidFill>
            <a:schemeClr val="tx1"/>
          </a:solidFill>
          <a:latin typeface="+mn-lt"/>
          <a:ea typeface="+mn-ea"/>
          <a:cs typeface="+mn-cs"/>
        </a:defRPr>
      </a:lvl2pPr>
      <a:lvl3pPr marL="1073064" algn="l" defTabSz="1073064" rtl="0" eaLnBrk="1" latinLnBrk="0" hangingPunct="1">
        <a:defRPr sz="2113" kern="1200">
          <a:solidFill>
            <a:schemeClr val="tx1"/>
          </a:solidFill>
          <a:latin typeface="+mn-lt"/>
          <a:ea typeface="+mn-ea"/>
          <a:cs typeface="+mn-cs"/>
        </a:defRPr>
      </a:lvl3pPr>
      <a:lvl4pPr marL="1609596" algn="l" defTabSz="1073064" rtl="0" eaLnBrk="1" latinLnBrk="0" hangingPunct="1">
        <a:defRPr sz="2113" kern="1200">
          <a:solidFill>
            <a:schemeClr val="tx1"/>
          </a:solidFill>
          <a:latin typeface="+mn-lt"/>
          <a:ea typeface="+mn-ea"/>
          <a:cs typeface="+mn-cs"/>
        </a:defRPr>
      </a:lvl4pPr>
      <a:lvl5pPr marL="2146127" algn="l" defTabSz="1073064" rtl="0" eaLnBrk="1" latinLnBrk="0" hangingPunct="1">
        <a:defRPr sz="2113" kern="1200">
          <a:solidFill>
            <a:schemeClr val="tx1"/>
          </a:solidFill>
          <a:latin typeface="+mn-lt"/>
          <a:ea typeface="+mn-ea"/>
          <a:cs typeface="+mn-cs"/>
        </a:defRPr>
      </a:lvl5pPr>
      <a:lvl6pPr marL="2682658" algn="l" defTabSz="1073064" rtl="0" eaLnBrk="1" latinLnBrk="0" hangingPunct="1">
        <a:defRPr sz="2113" kern="1200">
          <a:solidFill>
            <a:schemeClr val="tx1"/>
          </a:solidFill>
          <a:latin typeface="+mn-lt"/>
          <a:ea typeface="+mn-ea"/>
          <a:cs typeface="+mn-cs"/>
        </a:defRPr>
      </a:lvl6pPr>
      <a:lvl7pPr marL="3219189" algn="l" defTabSz="1073064" rtl="0" eaLnBrk="1" latinLnBrk="0" hangingPunct="1">
        <a:defRPr sz="2113" kern="1200">
          <a:solidFill>
            <a:schemeClr val="tx1"/>
          </a:solidFill>
          <a:latin typeface="+mn-lt"/>
          <a:ea typeface="+mn-ea"/>
          <a:cs typeface="+mn-cs"/>
        </a:defRPr>
      </a:lvl7pPr>
      <a:lvl8pPr marL="3755722" algn="l" defTabSz="1073064" rtl="0" eaLnBrk="1" latinLnBrk="0" hangingPunct="1">
        <a:defRPr sz="2113" kern="1200">
          <a:solidFill>
            <a:schemeClr val="tx1"/>
          </a:solidFill>
          <a:latin typeface="+mn-lt"/>
          <a:ea typeface="+mn-ea"/>
          <a:cs typeface="+mn-cs"/>
        </a:defRPr>
      </a:lvl8pPr>
      <a:lvl9pPr marL="4292254" algn="l" defTabSz="1073064" rtl="0" eaLnBrk="1" latinLnBrk="0" hangingPunct="1">
        <a:defRPr sz="21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20" userDrawn="1">
          <p15:clr>
            <a:srgbClr val="F26B43"/>
          </p15:clr>
        </p15:guide>
        <p15:guide id="2" pos="2160" userDrawn="1">
          <p15:clr>
            <a:srgbClr val="F26B43"/>
          </p15:clr>
        </p15:guide>
        <p15:guide id="3" pos="134" userDrawn="1">
          <p15:clr>
            <a:srgbClr val="F26B43"/>
          </p15:clr>
        </p15:guide>
        <p15:guide id="4" pos="4186" userDrawn="1">
          <p15:clr>
            <a:srgbClr val="F26B43"/>
          </p15:clr>
        </p15:guide>
        <p15:guide id="5" orient="horz" pos="342" userDrawn="1">
          <p15:clr>
            <a:srgbClr val="F26B43"/>
          </p15:clr>
        </p15:guide>
        <p15:guide id="6" orient="horz" pos="893" userDrawn="1">
          <p15:clr>
            <a:srgbClr val="F26B43"/>
          </p15:clr>
        </p15:guide>
        <p15:guide id="7" orient="horz" pos="200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E39_75B48423.xml"/><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chart" Target="../charts/chart4.xml"/><Relationship Id="rId4" Type="http://schemas.openxmlformats.org/officeDocument/2006/relationships/chart" Target="../charts/chart3.xml"/></Relationships>
</file>

<file path=ppt/slides/_rels/slide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chart" Target="../charts/char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 driving on a road in a field&#10;&#10;AI-generated content may be incorrect.">
            <a:extLst>
              <a:ext uri="{FF2B5EF4-FFF2-40B4-BE49-F238E27FC236}">
                <a16:creationId xmlns:a16="http://schemas.microsoft.com/office/drawing/2014/main" id="{A94DE648-B300-54E8-8490-335C39C4451C}"/>
              </a:ext>
            </a:extLst>
          </p:cNvPr>
          <p:cNvPicPr>
            <a:picLocks noChangeAspect="1"/>
          </p:cNvPicPr>
          <p:nvPr/>
        </p:nvPicPr>
        <p:blipFill>
          <a:blip r:embed="rId3"/>
          <a:srcRect l="69350" t="49925" r="11235" b="7886"/>
          <a:stretch/>
        </p:blipFill>
        <p:spPr>
          <a:xfrm>
            <a:off x="0" y="-5870"/>
            <a:ext cx="6858000" cy="9923612"/>
          </a:xfrm>
          <a:prstGeom prst="rect">
            <a:avLst/>
          </a:prstGeom>
        </p:spPr>
      </p:pic>
      <p:sp>
        <p:nvSpPr>
          <p:cNvPr id="22" name="Rectangle 21">
            <a:extLst>
              <a:ext uri="{FF2B5EF4-FFF2-40B4-BE49-F238E27FC236}">
                <a16:creationId xmlns:a16="http://schemas.microsoft.com/office/drawing/2014/main" id="{09C585FB-9192-05C5-22C0-C0656B0ED6CF}"/>
              </a:ext>
            </a:extLst>
          </p:cNvPr>
          <p:cNvSpPr/>
          <p:nvPr/>
        </p:nvSpPr>
        <p:spPr>
          <a:xfrm>
            <a:off x="0" y="11741"/>
            <a:ext cx="6858000" cy="9894259"/>
          </a:xfrm>
          <a:prstGeom prst="rect">
            <a:avLst/>
          </a:prstGeom>
          <a:solidFill>
            <a:schemeClr val="tx1">
              <a:alpha val="4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highlight>
                <a:srgbClr val="FF00FF"/>
              </a:highlight>
              <a:uLnTx/>
              <a:uFillTx/>
              <a:latin typeface="Fabriga Medium"/>
              <a:ea typeface="+mn-ea"/>
              <a:cs typeface="+mn-cs"/>
            </a:endParaRPr>
          </a:p>
        </p:txBody>
      </p:sp>
      <p:sp>
        <p:nvSpPr>
          <p:cNvPr id="24" name="TextBox 23">
            <a:extLst>
              <a:ext uri="{FF2B5EF4-FFF2-40B4-BE49-F238E27FC236}">
                <a16:creationId xmlns:a16="http://schemas.microsoft.com/office/drawing/2014/main" id="{43E6F046-A4E8-04FD-DDC5-A1959932BB20}"/>
              </a:ext>
            </a:extLst>
          </p:cNvPr>
          <p:cNvSpPr txBox="1"/>
          <p:nvPr/>
        </p:nvSpPr>
        <p:spPr>
          <a:xfrm>
            <a:off x="-1192192" y="11575"/>
            <a:ext cx="0" cy="0"/>
          </a:xfrm>
          <a:prstGeom prst="rect">
            <a:avLst/>
          </a:prstGeom>
          <a:noFill/>
        </p:spPr>
        <p:txBody>
          <a:bodyPr wrap="none" lIns="0" tIns="0" rIns="0" bIns="0" rtlCol="0">
            <a:noAutofit/>
          </a:bodyPr>
          <a:lstStyle/>
          <a:p>
            <a:endParaRPr lang="en-US">
              <a:solidFill>
                <a:schemeClr val="accent1"/>
              </a:solidFill>
              <a:latin typeface="+mj-lt"/>
            </a:endParaRPr>
          </a:p>
        </p:txBody>
      </p:sp>
      <p:sp>
        <p:nvSpPr>
          <p:cNvPr id="34" name="TextBox 33">
            <a:extLst>
              <a:ext uri="{FF2B5EF4-FFF2-40B4-BE49-F238E27FC236}">
                <a16:creationId xmlns:a16="http://schemas.microsoft.com/office/drawing/2014/main" id="{15F154FC-2E73-E201-A7BF-C5A7D23B5FD6}"/>
              </a:ext>
            </a:extLst>
          </p:cNvPr>
          <p:cNvSpPr txBox="1"/>
          <p:nvPr/>
        </p:nvSpPr>
        <p:spPr>
          <a:xfrm>
            <a:off x="127221" y="3452934"/>
            <a:ext cx="6319948" cy="784830"/>
          </a:xfrm>
          <a:prstGeom prst="rect">
            <a:avLst/>
          </a:prstGeom>
          <a:noFill/>
        </p:spPr>
        <p:txBody>
          <a:bodyPr wrap="square" rtlCol="0">
            <a:spAutoFit/>
          </a:bodyPr>
          <a:lstStyle/>
          <a:p>
            <a:pPr algn="ctr"/>
            <a:r>
              <a:rPr lang="en-GB" sz="1500">
                <a:ln w="0"/>
                <a:solidFill>
                  <a:schemeClr val="bg1"/>
                </a:solidFill>
                <a:effectLst>
                  <a:outerShdw blurRad="38100" dist="19050" dir="2700000" algn="tl" rotWithShape="0">
                    <a:schemeClr val="dk1">
                      <a:alpha val="40000"/>
                    </a:schemeClr>
                  </a:outerShdw>
                </a:effectLst>
                <a:latin typeface="AT Fabriga Light" pitchFamily="50" charset="0"/>
                <a:ea typeface="AT Fabriga Light" pitchFamily="50" charset="0"/>
              </a:rPr>
              <a:t>The latest insight from the UK’s largest new and used </a:t>
            </a:r>
          </a:p>
          <a:p>
            <a:pPr algn="ctr"/>
            <a:r>
              <a:rPr lang="en-GB" sz="1500">
                <a:ln w="0"/>
                <a:solidFill>
                  <a:schemeClr val="bg1"/>
                </a:solidFill>
                <a:effectLst>
                  <a:outerShdw blurRad="38100" dist="19050" dir="2700000" algn="tl" rotWithShape="0">
                    <a:schemeClr val="dk1">
                      <a:alpha val="40000"/>
                    </a:schemeClr>
                  </a:outerShdw>
                </a:effectLst>
                <a:latin typeface="AT Fabriga Light" pitchFamily="50" charset="0"/>
                <a:ea typeface="AT Fabriga Light" pitchFamily="50" charset="0"/>
              </a:rPr>
              <a:t>light commercial vehicle (LCV) platform</a:t>
            </a:r>
            <a:br>
              <a:rPr lang="en-GB" sz="1500">
                <a:ln w="0"/>
                <a:solidFill>
                  <a:schemeClr val="bg1"/>
                </a:solidFill>
                <a:effectLst>
                  <a:outerShdw blurRad="38100" dist="19050" dir="2700000" algn="tl" rotWithShape="0">
                    <a:schemeClr val="dk1">
                      <a:alpha val="40000"/>
                    </a:schemeClr>
                  </a:outerShdw>
                </a:effectLst>
                <a:latin typeface="AT Fabriga Light" pitchFamily="50" charset="0"/>
                <a:ea typeface="AT Fabriga Light" pitchFamily="50" charset="0"/>
              </a:rPr>
            </a:br>
            <a:r>
              <a:rPr lang="en-GB" sz="1500">
                <a:ln w="0"/>
                <a:solidFill>
                  <a:schemeClr val="bg1"/>
                </a:solidFill>
                <a:effectLst>
                  <a:outerShdw blurRad="38100" dist="19050" dir="2700000" algn="tl" rotWithShape="0">
                    <a:schemeClr val="dk1">
                      <a:alpha val="40000"/>
                    </a:schemeClr>
                  </a:outerShdw>
                </a:effectLst>
                <a:latin typeface="AT Fabriga Light" pitchFamily="50" charset="0"/>
                <a:ea typeface="AT Fabriga Light" pitchFamily="50" charset="0"/>
              </a:rPr>
              <a:t> </a:t>
            </a:r>
            <a:endParaRPr lang="en-US" sz="1500">
              <a:ln w="0"/>
              <a:solidFill>
                <a:schemeClr val="bg1"/>
              </a:solidFill>
              <a:effectLst>
                <a:outerShdw blurRad="38100" dist="19050" dir="2700000" algn="tl" rotWithShape="0">
                  <a:schemeClr val="dk1">
                    <a:alpha val="40000"/>
                  </a:schemeClr>
                </a:outerShdw>
              </a:effectLst>
              <a:latin typeface="AT Fabriga Light" pitchFamily="50" charset="0"/>
              <a:ea typeface="AT Fabriga Light" pitchFamily="50" charset="0"/>
            </a:endParaRPr>
          </a:p>
        </p:txBody>
      </p:sp>
      <p:sp>
        <p:nvSpPr>
          <p:cNvPr id="35" name="TextBox 34">
            <a:extLst>
              <a:ext uri="{FF2B5EF4-FFF2-40B4-BE49-F238E27FC236}">
                <a16:creationId xmlns:a16="http://schemas.microsoft.com/office/drawing/2014/main" id="{FF59C663-754C-895B-AA7A-88961528383F}"/>
              </a:ext>
            </a:extLst>
          </p:cNvPr>
          <p:cNvSpPr txBox="1"/>
          <p:nvPr/>
        </p:nvSpPr>
        <p:spPr>
          <a:xfrm>
            <a:off x="433679" y="1393754"/>
            <a:ext cx="5893813" cy="1080152"/>
          </a:xfrm>
          <a:prstGeom prst="rect">
            <a:avLst/>
          </a:prstGeom>
          <a:noFill/>
        </p:spPr>
        <p:txBody>
          <a:bodyPr wrap="square" lIns="0" tIns="0" rIns="0" bIns="0" rtlCol="0">
            <a:noAutofit/>
          </a:bodyPr>
          <a:lstStyle/>
          <a:p>
            <a:pPr algn="ctr"/>
            <a:r>
              <a:rPr lang="en-US" sz="3600">
                <a:solidFill>
                  <a:schemeClr val="bg1"/>
                </a:solidFill>
                <a:latin typeface="AT Fabriga Medium" pitchFamily="50" charset="0"/>
                <a:ea typeface="AT Fabriga Medium" pitchFamily="50" charset="0"/>
              </a:rPr>
              <a:t>Light Commercial Vehicle</a:t>
            </a:r>
          </a:p>
          <a:p>
            <a:pPr algn="ctr"/>
            <a:r>
              <a:rPr lang="en-US" sz="3600">
                <a:solidFill>
                  <a:schemeClr val="bg1"/>
                </a:solidFill>
                <a:latin typeface="AT Fabriga Light" pitchFamily="2" charset="77"/>
                <a:ea typeface="AT Fabriga Light" pitchFamily="2" charset="77"/>
              </a:rPr>
              <a:t>Quarterly Market Intelligence</a:t>
            </a:r>
          </a:p>
        </p:txBody>
      </p:sp>
      <p:sp>
        <p:nvSpPr>
          <p:cNvPr id="5" name="TextBox 4">
            <a:extLst>
              <a:ext uri="{FF2B5EF4-FFF2-40B4-BE49-F238E27FC236}">
                <a16:creationId xmlns:a16="http://schemas.microsoft.com/office/drawing/2014/main" id="{0EFEF601-ECFE-FC4E-8A3E-CE6348D602B5}"/>
              </a:ext>
            </a:extLst>
          </p:cNvPr>
          <p:cNvSpPr txBox="1"/>
          <p:nvPr/>
        </p:nvSpPr>
        <p:spPr>
          <a:xfrm>
            <a:off x="433679" y="9345765"/>
            <a:ext cx="2239037" cy="162562"/>
          </a:xfrm>
          <a:prstGeom prst="rect">
            <a:avLst/>
          </a:prstGeom>
          <a:noFill/>
        </p:spPr>
        <p:txBody>
          <a:bodyPr wrap="square" lIns="0" tIns="0" rIns="0" bIns="0" rtlCol="0" anchor="t">
            <a:noAutofit/>
          </a:bodyPr>
          <a:lstStyle/>
          <a:p>
            <a:r>
              <a:rPr lang="en-US" sz="1100" b="1" spc="200">
                <a:solidFill>
                  <a:schemeClr val="bg1"/>
                </a:solidFill>
                <a:latin typeface="AT Fabriga Bold"/>
                <a:ea typeface="AT Fabriga Bold" pitchFamily="2" charset="77"/>
              </a:rPr>
              <a:t>Q4 2025</a:t>
            </a:r>
          </a:p>
        </p:txBody>
      </p:sp>
      <p:pic>
        <p:nvPicPr>
          <p:cNvPr id="3" name="Picture 2">
            <a:extLst>
              <a:ext uri="{FF2B5EF4-FFF2-40B4-BE49-F238E27FC236}">
                <a16:creationId xmlns:a16="http://schemas.microsoft.com/office/drawing/2014/main" id="{35D22018-157F-1DF2-6A82-B1903E931531}"/>
              </a:ext>
            </a:extLst>
          </p:cNvPr>
          <p:cNvPicPr>
            <a:picLocks noChangeAspect="1"/>
          </p:cNvPicPr>
          <p:nvPr/>
        </p:nvPicPr>
        <p:blipFill>
          <a:blip r:embed="rId4"/>
          <a:srcRect/>
          <a:stretch/>
        </p:blipFill>
        <p:spPr>
          <a:xfrm>
            <a:off x="4941814" y="9345765"/>
            <a:ext cx="1708766" cy="199564"/>
          </a:xfrm>
          <a:prstGeom prst="rect">
            <a:avLst/>
          </a:prstGeom>
        </p:spPr>
      </p:pic>
      <p:sp>
        <p:nvSpPr>
          <p:cNvPr id="4" name="TextBox 3">
            <a:extLst>
              <a:ext uri="{FF2B5EF4-FFF2-40B4-BE49-F238E27FC236}">
                <a16:creationId xmlns:a16="http://schemas.microsoft.com/office/drawing/2014/main" id="{313E7004-9857-2E97-115C-6901B3DDEB90}"/>
              </a:ext>
            </a:extLst>
          </p:cNvPr>
          <p:cNvSpPr txBox="1"/>
          <p:nvPr/>
        </p:nvSpPr>
        <p:spPr>
          <a:xfrm>
            <a:off x="11468746" y="7485681"/>
            <a:ext cx="0" cy="0"/>
          </a:xfrm>
          <a:prstGeom prst="rect">
            <a:avLst/>
          </a:prstGeom>
          <a:noFill/>
        </p:spPr>
        <p:txBody>
          <a:bodyPr wrap="none" lIns="0" tIns="0" rIns="0" bIns="0" rtlCol="0">
            <a:noAutofit/>
          </a:bodyPr>
          <a:lstStyle/>
          <a:p>
            <a:endParaRPr lang="en-US" dirty="0">
              <a:solidFill>
                <a:schemeClr val="accent1"/>
              </a:solidFill>
              <a:latin typeface="+mj-lt"/>
            </a:endParaRPr>
          </a:p>
        </p:txBody>
      </p:sp>
    </p:spTree>
    <p:extLst>
      <p:ext uri="{BB962C8B-B14F-4D97-AF65-F5344CB8AC3E}">
        <p14:creationId xmlns:p14="http://schemas.microsoft.com/office/powerpoint/2010/main" val="295050817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D6CF5A-2A7A-4302-5461-F982EABF6E7E}"/>
              </a:ext>
            </a:extLst>
          </p:cNvPr>
          <p:cNvSpPr/>
          <p:nvPr/>
        </p:nvSpPr>
        <p:spPr>
          <a:xfrm>
            <a:off x="1" y="0"/>
            <a:ext cx="6960368" cy="9906000"/>
          </a:xfrm>
          <a:prstGeom prst="rect">
            <a:avLst/>
          </a:prstGeom>
          <a:solidFill>
            <a:srgbClr val="001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highlight>
                <a:srgbClr val="FF00FF"/>
              </a:highlight>
              <a:uLnTx/>
              <a:uFillTx/>
              <a:latin typeface="Fabriga Medium"/>
              <a:ea typeface="+mn-ea"/>
              <a:cs typeface="+mn-cs"/>
            </a:endParaRPr>
          </a:p>
        </p:txBody>
      </p:sp>
      <p:sp>
        <p:nvSpPr>
          <p:cNvPr id="4" name="TextBox 3">
            <a:extLst>
              <a:ext uri="{FF2B5EF4-FFF2-40B4-BE49-F238E27FC236}">
                <a16:creationId xmlns:a16="http://schemas.microsoft.com/office/drawing/2014/main" id="{F7CB7940-711D-A54B-B46F-AB52739C0D79}"/>
              </a:ext>
            </a:extLst>
          </p:cNvPr>
          <p:cNvSpPr txBox="1"/>
          <p:nvPr/>
        </p:nvSpPr>
        <p:spPr>
          <a:xfrm>
            <a:off x="286168" y="151210"/>
            <a:ext cx="6571832" cy="586759"/>
          </a:xfrm>
          <a:prstGeom prst="rect">
            <a:avLst/>
          </a:prstGeom>
          <a:noFill/>
        </p:spPr>
        <p:txBody>
          <a:bodyPr wrap="square" lIns="0" tIns="0" rIns="0" bIns="0" rtlCol="0" anchor="t">
            <a:noAutofit/>
          </a:bodyPr>
          <a:lstStyle/>
          <a:p>
            <a:pPr>
              <a:defRPr/>
            </a:pPr>
            <a:r>
              <a:rPr lang="en-GB" spc="100">
                <a:solidFill>
                  <a:schemeClr val="bg1"/>
                </a:solidFill>
                <a:latin typeface="AT Fabriga Light" pitchFamily="50" charset="0"/>
                <a:ea typeface="AT Fabriga Light" pitchFamily="50" charset="0"/>
              </a:rPr>
              <a:t>Used LCV sales finished the end of 2025 strong in line with positive market health </a:t>
            </a:r>
          </a:p>
        </p:txBody>
      </p:sp>
      <p:sp>
        <p:nvSpPr>
          <p:cNvPr id="7" name="TextBox 6">
            <a:extLst>
              <a:ext uri="{FF2B5EF4-FFF2-40B4-BE49-F238E27FC236}">
                <a16:creationId xmlns:a16="http://schemas.microsoft.com/office/drawing/2014/main" id="{861A4137-1AD2-0A4E-B8B5-2E59F44D027E}"/>
              </a:ext>
            </a:extLst>
          </p:cNvPr>
          <p:cNvSpPr txBox="1"/>
          <p:nvPr/>
        </p:nvSpPr>
        <p:spPr>
          <a:xfrm>
            <a:off x="309067" y="2133036"/>
            <a:ext cx="1383285" cy="538919"/>
          </a:xfrm>
          <a:prstGeom prst="rect">
            <a:avLst/>
          </a:prstGeom>
          <a:noFill/>
        </p:spPr>
        <p:txBody>
          <a:bodyPr wrap="non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solidFill>
                  <a:schemeClr val="bg1"/>
                </a:solidFill>
                <a:latin typeface="AT Fabriga Bold"/>
                <a:ea typeface="AT Fabriga Bold" pitchFamily="2" charset="77"/>
              </a:rPr>
              <a:t>27,694</a:t>
            </a:r>
            <a:endParaRPr kumimoji="0" lang="en-US" sz="3600" b="1" i="0" u="none" strike="noStrike" kern="1200" cap="none" spc="0" normalizeH="0" baseline="0" noProof="0">
              <a:ln>
                <a:noFill/>
              </a:ln>
              <a:solidFill>
                <a:schemeClr val="bg1"/>
              </a:solidFill>
              <a:effectLst/>
              <a:uLnTx/>
              <a:uFillTx/>
              <a:latin typeface="AT Fabriga Bold" pitchFamily="2" charset="77"/>
              <a:ea typeface="AT Fabriga Bold" pitchFamily="2" charset="77"/>
              <a:cs typeface="+mn-cs"/>
            </a:endParaRPr>
          </a:p>
        </p:txBody>
      </p:sp>
      <p:sp>
        <p:nvSpPr>
          <p:cNvPr id="10" name="TextBox 9">
            <a:extLst>
              <a:ext uri="{FF2B5EF4-FFF2-40B4-BE49-F238E27FC236}">
                <a16:creationId xmlns:a16="http://schemas.microsoft.com/office/drawing/2014/main" id="{44CC1DAB-9B71-2F42-A89C-764B1326F345}"/>
              </a:ext>
            </a:extLst>
          </p:cNvPr>
          <p:cNvSpPr txBox="1"/>
          <p:nvPr/>
        </p:nvSpPr>
        <p:spPr>
          <a:xfrm>
            <a:off x="4934458" y="2142327"/>
            <a:ext cx="1383284" cy="461078"/>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solidFill>
                  <a:schemeClr val="bg1"/>
                </a:solidFill>
                <a:latin typeface="AT Fabriga Bold" pitchFamily="2" charset="77"/>
                <a:ea typeface="AT Fabriga Bold" pitchFamily="2" charset="77"/>
              </a:rPr>
              <a:t> +2</a:t>
            </a:r>
            <a:r>
              <a:rPr kumimoji="0" lang="en-US" sz="3600" b="1" i="0" u="none" strike="noStrike" kern="1200" cap="none" spc="0" normalizeH="0" baseline="0" noProof="0">
                <a:ln>
                  <a:noFill/>
                </a:ln>
                <a:solidFill>
                  <a:schemeClr val="bg1"/>
                </a:solidFill>
                <a:effectLst/>
                <a:uLnTx/>
                <a:uFillTx/>
                <a:latin typeface="AT Fabriga Bold" pitchFamily="2" charset="77"/>
                <a:ea typeface="AT Fabriga Bold" pitchFamily="2" charset="77"/>
                <a:cs typeface="+mn-cs"/>
              </a:rPr>
              <a:t>%</a:t>
            </a:r>
          </a:p>
        </p:txBody>
      </p:sp>
      <p:sp>
        <p:nvSpPr>
          <p:cNvPr id="14" name="TextBox 13">
            <a:extLst>
              <a:ext uri="{FF2B5EF4-FFF2-40B4-BE49-F238E27FC236}">
                <a16:creationId xmlns:a16="http://schemas.microsoft.com/office/drawing/2014/main" id="{7DAAA684-EFCF-734B-8107-F0EE6502C92F}"/>
              </a:ext>
            </a:extLst>
          </p:cNvPr>
          <p:cNvSpPr txBox="1"/>
          <p:nvPr/>
        </p:nvSpPr>
        <p:spPr>
          <a:xfrm>
            <a:off x="5035150" y="2622287"/>
            <a:ext cx="1480458" cy="291249"/>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0" normalizeH="0" baseline="0" noProof="0">
                <a:ln>
                  <a:noFill/>
                </a:ln>
                <a:solidFill>
                  <a:prstClr val="white"/>
                </a:solidFill>
                <a:effectLst/>
                <a:uLnTx/>
                <a:uFillTx/>
                <a:latin typeface="AT Fabriga" pitchFamily="2" charset="77"/>
                <a:ea typeface="AT Fabriga" pitchFamily="2" charset="77"/>
                <a:cs typeface="+mn-cs"/>
              </a:rPr>
              <a:t>VS. Dec</a:t>
            </a:r>
            <a:r>
              <a:rPr lang="en-US" sz="1200" spc="100">
                <a:solidFill>
                  <a:prstClr val="white"/>
                </a:solidFill>
                <a:latin typeface="AT Fabriga" pitchFamily="2" charset="77"/>
                <a:ea typeface="AT Fabriga" pitchFamily="2" charset="77"/>
              </a:rPr>
              <a:t> </a:t>
            </a:r>
            <a:r>
              <a:rPr kumimoji="0" lang="en-US" sz="1200" b="0" i="0" u="none" strike="noStrike" kern="1200" cap="none" spc="100" normalizeH="0" baseline="0" noProof="0">
                <a:ln>
                  <a:noFill/>
                </a:ln>
                <a:solidFill>
                  <a:prstClr val="white"/>
                </a:solidFill>
                <a:effectLst/>
                <a:uLnTx/>
                <a:uFillTx/>
                <a:latin typeface="AT Fabriga" pitchFamily="2" charset="77"/>
                <a:ea typeface="AT Fabriga" pitchFamily="2" charset="77"/>
                <a:cs typeface="+mn-cs"/>
              </a:rPr>
              <a:t>24</a:t>
            </a:r>
          </a:p>
        </p:txBody>
      </p:sp>
      <p:sp>
        <p:nvSpPr>
          <p:cNvPr id="21" name="TextBox 20">
            <a:extLst>
              <a:ext uri="{FF2B5EF4-FFF2-40B4-BE49-F238E27FC236}">
                <a16:creationId xmlns:a16="http://schemas.microsoft.com/office/drawing/2014/main" id="{DB9CED1A-B17C-D646-81A1-6DDA93D2C479}"/>
              </a:ext>
            </a:extLst>
          </p:cNvPr>
          <p:cNvSpPr txBox="1"/>
          <p:nvPr/>
        </p:nvSpPr>
        <p:spPr>
          <a:xfrm rot="16200000">
            <a:off x="5874167" y="3512866"/>
            <a:ext cx="1278376" cy="263238"/>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T Fabriga Light" pitchFamily="50" charset="0"/>
                <a:ea typeface="AT Fabriga Light" pitchFamily="50" charset="0"/>
                <a:cs typeface="+mn-cs"/>
              </a:rPr>
              <a:t>YoY Growth</a:t>
            </a:r>
          </a:p>
        </p:txBody>
      </p:sp>
      <p:sp>
        <p:nvSpPr>
          <p:cNvPr id="20" name="TextBox 19">
            <a:extLst>
              <a:ext uri="{FF2B5EF4-FFF2-40B4-BE49-F238E27FC236}">
                <a16:creationId xmlns:a16="http://schemas.microsoft.com/office/drawing/2014/main" id="{D851624C-648D-CA41-803A-67A821AD2CAC}"/>
              </a:ext>
            </a:extLst>
          </p:cNvPr>
          <p:cNvSpPr txBox="1"/>
          <p:nvPr/>
        </p:nvSpPr>
        <p:spPr>
          <a:xfrm rot="16200000">
            <a:off x="-316788" y="3564584"/>
            <a:ext cx="1443130" cy="237217"/>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T Fabriga Light" pitchFamily="50" charset="0"/>
                <a:ea typeface="AT Fabriga Light" pitchFamily="50" charset="0"/>
                <a:cs typeface="+mn-cs"/>
              </a:rPr>
              <a:t>New LCV Registrations (thousands) </a:t>
            </a:r>
          </a:p>
        </p:txBody>
      </p:sp>
      <p:sp>
        <p:nvSpPr>
          <p:cNvPr id="28" name="TextBox 27">
            <a:extLst>
              <a:ext uri="{FF2B5EF4-FFF2-40B4-BE49-F238E27FC236}">
                <a16:creationId xmlns:a16="http://schemas.microsoft.com/office/drawing/2014/main" id="{1B648697-40DC-6E46-8D0D-AF01423128B2}"/>
              </a:ext>
            </a:extLst>
          </p:cNvPr>
          <p:cNvSpPr txBox="1"/>
          <p:nvPr/>
        </p:nvSpPr>
        <p:spPr>
          <a:xfrm rot="16200000">
            <a:off x="-583031" y="7970157"/>
            <a:ext cx="1914833" cy="235170"/>
          </a:xfrm>
          <a:prstGeom prst="rect">
            <a:avLst/>
          </a:prstGeom>
          <a:noFill/>
        </p:spPr>
        <p:txBody>
          <a:bodyPr wrap="none" lIns="0" tIns="0" rIns="0" bIns="0" rtlCol="0">
            <a:noAutofit/>
          </a:bodyPr>
          <a:lstStyle/>
          <a:p>
            <a:pPr algn="r"/>
            <a:r>
              <a:rPr lang="en-GB" sz="1000">
                <a:solidFill>
                  <a:schemeClr val="bg1"/>
                </a:solidFill>
                <a:latin typeface="AT Fabriga" pitchFamily="2" charset="77"/>
                <a:ea typeface="AT Fabriga" pitchFamily="2" charset="77"/>
              </a:rPr>
              <a:t>YoY Growth</a:t>
            </a:r>
          </a:p>
        </p:txBody>
      </p:sp>
      <p:sp>
        <p:nvSpPr>
          <p:cNvPr id="37" name="TextBox 36">
            <a:extLst>
              <a:ext uri="{FF2B5EF4-FFF2-40B4-BE49-F238E27FC236}">
                <a16:creationId xmlns:a16="http://schemas.microsoft.com/office/drawing/2014/main" id="{F339C8CA-12AE-42A7-962E-0BB47075ADA3}"/>
              </a:ext>
            </a:extLst>
          </p:cNvPr>
          <p:cNvSpPr txBox="1"/>
          <p:nvPr/>
        </p:nvSpPr>
        <p:spPr>
          <a:xfrm>
            <a:off x="329470" y="2618675"/>
            <a:ext cx="2618496" cy="207446"/>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100" normalizeH="0" baseline="0" noProof="0">
                <a:ln>
                  <a:noFill/>
                </a:ln>
                <a:solidFill>
                  <a:prstClr val="white"/>
                </a:solidFill>
                <a:effectLst/>
                <a:uLnTx/>
                <a:uFillTx/>
                <a:latin typeface="AT Fabriga Medium" pitchFamily="2" charset="77"/>
                <a:ea typeface="AT Fabriga Medium" pitchFamily="2" charset="77"/>
              </a:rPr>
              <a:t>NEW LCV REGISTRATIONS </a:t>
            </a:r>
            <a:r>
              <a:rPr kumimoji="0" lang="en-US" sz="1100" u="none" strike="noStrike" kern="1200" cap="none" spc="100" normalizeH="0" baseline="0" noProof="0">
                <a:ln>
                  <a:noFill/>
                </a:ln>
                <a:solidFill>
                  <a:prstClr val="white"/>
                </a:solidFill>
                <a:effectLst/>
                <a:uLnTx/>
                <a:uFillTx/>
                <a:latin typeface="AT Fabriga Light" pitchFamily="2" charset="77"/>
                <a:ea typeface="AT Fabriga Light" pitchFamily="2" charset="77"/>
              </a:rPr>
              <a:t>(SMMT)</a:t>
            </a:r>
          </a:p>
        </p:txBody>
      </p:sp>
      <p:sp>
        <p:nvSpPr>
          <p:cNvPr id="41" name="TextBox 40">
            <a:extLst>
              <a:ext uri="{FF2B5EF4-FFF2-40B4-BE49-F238E27FC236}">
                <a16:creationId xmlns:a16="http://schemas.microsoft.com/office/drawing/2014/main" id="{0558ED6F-ABC4-4F03-BBB0-E5B08646F9F1}"/>
              </a:ext>
            </a:extLst>
          </p:cNvPr>
          <p:cNvSpPr txBox="1"/>
          <p:nvPr/>
        </p:nvSpPr>
        <p:spPr>
          <a:xfrm>
            <a:off x="286168" y="769544"/>
            <a:ext cx="3056161" cy="186916"/>
          </a:xfrm>
          <a:prstGeom prst="rect">
            <a:avLst/>
          </a:prstGeom>
          <a:noFill/>
        </p:spPr>
        <p:txBody>
          <a:bodyPr wrap="none" lIns="0" tIns="0" rIns="0" bIns="0" rtlCol="0" anchor="t">
            <a:noAutofit/>
          </a:bodyPr>
          <a:lstStyle/>
          <a:p>
            <a:pPr marR="0" lvl="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100" normalizeH="0" baseline="0" noProof="0">
                <a:ln>
                  <a:noFill/>
                </a:ln>
                <a:solidFill>
                  <a:schemeClr val="bg1"/>
                </a:solidFill>
                <a:effectLst/>
                <a:uLnTx/>
                <a:uFillTx/>
                <a:latin typeface="AT Fabriga Medium" pitchFamily="50" charset="0"/>
                <a:ea typeface="AT Fabriga Medium" pitchFamily="50" charset="0"/>
              </a:rPr>
              <a:t>NEW LCV REGISTRATIONS</a:t>
            </a:r>
            <a:endParaRPr lang="en-US" sz="1400" u="none" strike="noStrike" kern="1200" cap="none" spc="100" normalizeH="0" baseline="0" noProof="0">
              <a:ln>
                <a:noFill/>
              </a:ln>
              <a:solidFill>
                <a:schemeClr val="bg1"/>
              </a:solidFill>
              <a:effectLst/>
              <a:uLnTx/>
              <a:uFillTx/>
              <a:latin typeface="AT Fabriga Medium" pitchFamily="50" charset="0"/>
              <a:ea typeface="AT Fabriga Medium" pitchFamily="50" charset="0"/>
            </a:endParaRPr>
          </a:p>
        </p:txBody>
      </p:sp>
      <p:sp>
        <p:nvSpPr>
          <p:cNvPr id="6" name="Rectangle 5">
            <a:extLst>
              <a:ext uri="{FF2B5EF4-FFF2-40B4-BE49-F238E27FC236}">
                <a16:creationId xmlns:a16="http://schemas.microsoft.com/office/drawing/2014/main" id="{7B496A43-4D7F-419A-A4E0-EA3C8C28BDF3}"/>
              </a:ext>
            </a:extLst>
          </p:cNvPr>
          <p:cNvSpPr/>
          <p:nvPr/>
        </p:nvSpPr>
        <p:spPr>
          <a:xfrm>
            <a:off x="216652" y="993661"/>
            <a:ext cx="6468470" cy="1117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just">
              <a:buClr>
                <a:prstClr val="white"/>
              </a:buClr>
              <a:buSzPct val="81000"/>
              <a:defRPr/>
            </a:pPr>
            <a:r>
              <a:rPr lang="en-GB" sz="1200">
                <a:latin typeface="AT Fabriga Medium"/>
                <a:ea typeface="AT Fabriga Medium" pitchFamily="2" charset="77"/>
              </a:rPr>
              <a:t>After 12 consecutive months of declining new LCV registrations, December ended on a high, up 2% year-on year. </a:t>
            </a:r>
            <a:r>
              <a:rPr lang="en-GB" sz="1200">
                <a:latin typeface="AT Fabriga Light"/>
                <a:ea typeface="AT Fabriga Light" pitchFamily="50" charset="0"/>
              </a:rPr>
              <a:t>In the final quarter of the year, new van registrations fell 12% compared to 2024, a trend generally seen throughout the year. Pickups were back 0.7% in 2025 despite stronger performance pre-tax change. Electric LCVs grew 36% in 2025, despite finishing 18% back in December. Though improving their market share, BEV’s are still behind their ZEV target.</a:t>
            </a:r>
            <a:endParaRPr lang="en-GB" sz="1200" i="1">
              <a:latin typeface="AT Fabriga Light Italic"/>
              <a:ea typeface="AT Fabriga Light Italic" pitchFamily="50" charset="0"/>
            </a:endParaRPr>
          </a:p>
        </p:txBody>
      </p:sp>
      <p:sp>
        <p:nvSpPr>
          <p:cNvPr id="5" name="TextBox 4">
            <a:extLst>
              <a:ext uri="{FF2B5EF4-FFF2-40B4-BE49-F238E27FC236}">
                <a16:creationId xmlns:a16="http://schemas.microsoft.com/office/drawing/2014/main" id="{0FAF8CE3-BB82-0197-093D-065FBD23B85A}"/>
              </a:ext>
            </a:extLst>
          </p:cNvPr>
          <p:cNvSpPr txBox="1"/>
          <p:nvPr/>
        </p:nvSpPr>
        <p:spPr>
          <a:xfrm>
            <a:off x="227822" y="5896354"/>
            <a:ext cx="6508669" cy="1200329"/>
          </a:xfrm>
          <a:prstGeom prst="rect">
            <a:avLst/>
          </a:prstGeom>
          <a:noFill/>
        </p:spPr>
        <p:txBody>
          <a:bodyPr wrap="square">
            <a:spAutoFit/>
          </a:bodyPr>
          <a:lstStyle/>
          <a:p>
            <a:pPr algn="just">
              <a:buClr>
                <a:prstClr val="white"/>
              </a:buClr>
              <a:buSzPct val="81000"/>
              <a:defRPr/>
            </a:pPr>
            <a:r>
              <a:rPr lang="en-GB" sz="1200">
                <a:solidFill>
                  <a:schemeClr val="bg1"/>
                </a:solidFill>
                <a:latin typeface="AT Fabriga Medium" pitchFamily="50" charset="0"/>
                <a:ea typeface="AT Fabriga Medium" pitchFamily="50" charset="0"/>
              </a:rPr>
              <a:t>After a slight dip in November, December used LCV sales ended strong, up 4% year-on-year rounding off a strong performance in 2025.</a:t>
            </a:r>
            <a:r>
              <a:rPr lang="en-GB" sz="1200">
                <a:latin typeface="AT Fabriga Light" pitchFamily="50" charset="0"/>
                <a:ea typeface="AT Fabriga Light" pitchFamily="50" charset="0"/>
              </a:rPr>
              <a:t> </a:t>
            </a:r>
            <a:r>
              <a:rPr lang="en-GB" sz="1200">
                <a:solidFill>
                  <a:schemeClr val="bg1"/>
                </a:solidFill>
                <a:latin typeface="AT Fabriga Light" pitchFamily="50" charset="0"/>
                <a:ea typeface="AT Fabriga Light" pitchFamily="50" charset="0"/>
              </a:rPr>
              <a:t>Franchise retailer sales were stronger, with sales improving by 4.7%, slightly ahead of Independents who grew 3.2%. Retail sales became less positive towards the end of 2025 as demand fell in the final quarter of the year. Used electric LCV sales remained strong seeing year-on-year growth across every month of 2025, finishing December 65.7% up.</a:t>
            </a:r>
          </a:p>
        </p:txBody>
      </p:sp>
      <p:sp>
        <p:nvSpPr>
          <p:cNvPr id="3" name="TextBox 2">
            <a:extLst>
              <a:ext uri="{FF2B5EF4-FFF2-40B4-BE49-F238E27FC236}">
                <a16:creationId xmlns:a16="http://schemas.microsoft.com/office/drawing/2014/main" id="{FDFC8160-FE5D-A9FE-3EB7-DF15938E6C65}"/>
              </a:ext>
            </a:extLst>
          </p:cNvPr>
          <p:cNvSpPr txBox="1"/>
          <p:nvPr/>
        </p:nvSpPr>
        <p:spPr>
          <a:xfrm>
            <a:off x="289562" y="5667362"/>
            <a:ext cx="5336538" cy="241761"/>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100" normalizeH="0" baseline="0" noProof="0">
                <a:ln>
                  <a:noFill/>
                </a:ln>
                <a:solidFill>
                  <a:prstClr val="white"/>
                </a:solidFill>
                <a:effectLst/>
                <a:uLnTx/>
                <a:uFillTx/>
                <a:latin typeface="AT Fabriga Medium" pitchFamily="2" charset="77"/>
                <a:ea typeface="AT Fabriga Medium" pitchFamily="2" charset="77"/>
              </a:rPr>
              <a:t>USED LCV SALES </a:t>
            </a:r>
            <a:r>
              <a:rPr kumimoji="0" lang="en-US" sz="1400" u="none" strike="noStrike" kern="1200" cap="none" spc="100" normalizeH="0" baseline="0" noProof="0">
                <a:ln>
                  <a:noFill/>
                </a:ln>
                <a:solidFill>
                  <a:prstClr val="white"/>
                </a:solidFill>
                <a:effectLst/>
                <a:uLnTx/>
                <a:uFillTx/>
                <a:latin typeface="AT Fabriga Light" pitchFamily="50" charset="0"/>
                <a:ea typeface="AT Fabriga Light" pitchFamily="50" charset="0"/>
              </a:rPr>
              <a:t>(year-on-year)*</a:t>
            </a:r>
          </a:p>
        </p:txBody>
      </p:sp>
      <p:sp>
        <p:nvSpPr>
          <p:cNvPr id="18" name="TextBox 17">
            <a:extLst>
              <a:ext uri="{FF2B5EF4-FFF2-40B4-BE49-F238E27FC236}">
                <a16:creationId xmlns:a16="http://schemas.microsoft.com/office/drawing/2014/main" id="{71F4CC0B-7F5F-6A09-6D7D-426663B59ED4}"/>
              </a:ext>
            </a:extLst>
          </p:cNvPr>
          <p:cNvSpPr txBox="1"/>
          <p:nvPr/>
        </p:nvSpPr>
        <p:spPr>
          <a:xfrm>
            <a:off x="256799" y="9578220"/>
            <a:ext cx="6388176" cy="24643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prstClr val="white"/>
                </a:solidFill>
                <a:effectLst/>
                <a:uLnTx/>
                <a:uFillTx/>
                <a:latin typeface="AT Fabriga Light" pitchFamily="2" charset="77"/>
                <a:ea typeface="AT Fabriga Light" pitchFamily="2" charset="77"/>
                <a:cs typeface="+mn-cs"/>
              </a:rPr>
              <a:t>*Data based on vans removed from Autotrader. We assume that the van is sold on the last day we saw it on our site. Strong historical correlation to DVLA used LCV transactions. </a:t>
            </a:r>
            <a:r>
              <a:rPr kumimoji="0" lang="en-GB" sz="700" b="0" i="0" u="none" strike="noStrike" kern="1200" cap="none" spc="0" normalizeH="0" baseline="30000" noProof="0">
                <a:ln>
                  <a:noFill/>
                </a:ln>
                <a:solidFill>
                  <a:prstClr val="white"/>
                </a:solidFill>
                <a:effectLst/>
                <a:uLnTx/>
                <a:uFillTx/>
                <a:latin typeface="AT Fabriga Light" pitchFamily="2" charset="77"/>
                <a:ea typeface="AT Fabriga Light" pitchFamily="2" charset="77"/>
                <a:cs typeface="+mn-cs"/>
              </a:rPr>
              <a:t> </a:t>
            </a:r>
            <a:r>
              <a:rPr kumimoji="0" lang="en-GB" sz="700" b="0" i="0" u="none" strike="noStrike" kern="1200" cap="none" spc="0" normalizeH="0" noProof="0">
                <a:ln>
                  <a:noFill/>
                </a:ln>
                <a:solidFill>
                  <a:prstClr val="white"/>
                </a:solidFill>
                <a:effectLst/>
                <a:uLnTx/>
                <a:uFillTx/>
                <a:latin typeface="AT Fabriga Light" pitchFamily="2" charset="77"/>
                <a:ea typeface="AT Fabriga Light" pitchFamily="2" charset="77"/>
                <a:cs typeface="+mn-cs"/>
              </a:rPr>
              <a:t>Includes electric vans weighing up to 4.25t.</a:t>
            </a:r>
            <a:endParaRPr kumimoji="0" lang="en-GB" sz="700" b="0" i="0" u="none" strike="noStrike" kern="1200" cap="none" spc="0" normalizeH="0" baseline="30000" noProof="0">
              <a:ln>
                <a:noFill/>
              </a:ln>
              <a:solidFill>
                <a:prstClr val="white"/>
              </a:solidFill>
              <a:effectLst/>
              <a:uLnTx/>
              <a:uFillTx/>
              <a:latin typeface="AT Fabriga Light" pitchFamily="2" charset="77"/>
              <a:ea typeface="AT Fabriga Light" pitchFamily="2" charset="77"/>
              <a:cs typeface="+mn-cs"/>
            </a:endParaRPr>
          </a:p>
        </p:txBody>
      </p:sp>
      <p:sp>
        <p:nvSpPr>
          <p:cNvPr id="2" name="TextBox 1">
            <a:extLst>
              <a:ext uri="{FF2B5EF4-FFF2-40B4-BE49-F238E27FC236}">
                <a16:creationId xmlns:a16="http://schemas.microsoft.com/office/drawing/2014/main" id="{2FF63BF5-78C6-0C68-D6B5-A1B5AC3B9994}"/>
              </a:ext>
            </a:extLst>
          </p:cNvPr>
          <p:cNvSpPr txBox="1"/>
          <p:nvPr/>
        </p:nvSpPr>
        <p:spPr>
          <a:xfrm>
            <a:off x="8461612" y="2947916"/>
            <a:ext cx="0" cy="0"/>
          </a:xfrm>
          <a:prstGeom prst="rect">
            <a:avLst/>
          </a:prstGeom>
          <a:noFill/>
        </p:spPr>
        <p:txBody>
          <a:bodyPr wrap="none" lIns="0" tIns="0" rIns="0" bIns="0" rtlCol="0">
            <a:noAutofit/>
          </a:bodyPr>
          <a:lstStyle/>
          <a:p>
            <a:endParaRPr lang="en-US">
              <a:solidFill>
                <a:schemeClr val="accent1"/>
              </a:solidFill>
              <a:latin typeface="+mj-lt"/>
            </a:endParaRPr>
          </a:p>
        </p:txBody>
      </p:sp>
      <p:graphicFrame>
        <p:nvGraphicFramePr>
          <p:cNvPr id="9" name="Chart 8">
            <a:extLst>
              <a:ext uri="{FF2B5EF4-FFF2-40B4-BE49-F238E27FC236}">
                <a16:creationId xmlns:a16="http://schemas.microsoft.com/office/drawing/2014/main" id="{7516CCDE-C21B-4A87-CE95-D8FF85103715}"/>
              </a:ext>
            </a:extLst>
          </p:cNvPr>
          <p:cNvGraphicFramePr/>
          <p:nvPr>
            <p:extLst>
              <p:ext uri="{D42A27DB-BD31-4B8C-83A1-F6EECF244321}">
                <p14:modId xmlns:p14="http://schemas.microsoft.com/office/powerpoint/2010/main" val="1797777759"/>
              </p:ext>
            </p:extLst>
          </p:nvPr>
        </p:nvGraphicFramePr>
        <p:xfrm>
          <a:off x="523386" y="2877979"/>
          <a:ext cx="5858350" cy="27019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CB831BBE-A92B-6D51-AE70-D45382A37D12}"/>
              </a:ext>
            </a:extLst>
          </p:cNvPr>
          <p:cNvGraphicFramePr/>
          <p:nvPr>
            <p:extLst>
              <p:ext uri="{D42A27DB-BD31-4B8C-83A1-F6EECF244321}">
                <p14:modId xmlns:p14="http://schemas.microsoft.com/office/powerpoint/2010/main" val="2949846772"/>
              </p:ext>
            </p:extLst>
          </p:nvPr>
        </p:nvGraphicFramePr>
        <p:xfrm>
          <a:off x="523387" y="7164090"/>
          <a:ext cx="6077813" cy="2277968"/>
        </p:xfrm>
        <a:graphic>
          <a:graphicData uri="http://schemas.openxmlformats.org/drawingml/2006/chart">
            <c:chart xmlns:c="http://schemas.openxmlformats.org/drawingml/2006/chart" xmlns:r="http://schemas.openxmlformats.org/officeDocument/2006/relationships" r:id="rId4"/>
          </a:graphicData>
        </a:graphic>
      </p:graphicFrame>
      <p:grpSp>
        <p:nvGrpSpPr>
          <p:cNvPr id="24" name="Group 23">
            <a:extLst>
              <a:ext uri="{FF2B5EF4-FFF2-40B4-BE49-F238E27FC236}">
                <a16:creationId xmlns:a16="http://schemas.microsoft.com/office/drawing/2014/main" id="{85540468-1B91-4F07-FE2B-52089174A314}"/>
              </a:ext>
            </a:extLst>
          </p:cNvPr>
          <p:cNvGrpSpPr/>
          <p:nvPr/>
        </p:nvGrpSpPr>
        <p:grpSpPr>
          <a:xfrm>
            <a:off x="5125349" y="6657122"/>
            <a:ext cx="1660930" cy="1443245"/>
            <a:chOff x="5131633" y="6128067"/>
            <a:chExt cx="1660930" cy="1443245"/>
          </a:xfrm>
          <a:noFill/>
        </p:grpSpPr>
        <p:sp>
          <p:nvSpPr>
            <p:cNvPr id="25" name="TextBox 24">
              <a:extLst>
                <a:ext uri="{FF2B5EF4-FFF2-40B4-BE49-F238E27FC236}">
                  <a16:creationId xmlns:a16="http://schemas.microsoft.com/office/drawing/2014/main" id="{708AC5F9-4527-EFF3-223A-869CE2DF6680}"/>
                </a:ext>
              </a:extLst>
            </p:cNvPr>
            <p:cNvSpPr txBox="1"/>
            <p:nvPr/>
          </p:nvSpPr>
          <p:spPr>
            <a:xfrm>
              <a:off x="5444065" y="6151012"/>
              <a:ext cx="914400" cy="461078"/>
            </a:xfrm>
            <a:prstGeom prst="rect">
              <a:avLst/>
            </a:prstGeom>
            <a:grpFill/>
          </p:spPr>
          <p:txBody>
            <a:bodyPr wrap="none" lIns="0" tIns="0" rIns="0" bIns="0" rtlCol="0">
              <a:noAutofit/>
            </a:bodyPr>
            <a:lstStyle/>
            <a:p>
              <a:endParaRPr lang="en-US" sz="3600" b="1">
                <a:solidFill>
                  <a:srgbClr val="001245"/>
                </a:solidFill>
                <a:latin typeface="AT Fabriga Bold" pitchFamily="2" charset="77"/>
                <a:ea typeface="AT Fabriga Bold" pitchFamily="2" charset="77"/>
              </a:endParaRPr>
            </a:p>
          </p:txBody>
        </p:sp>
        <p:sp>
          <p:nvSpPr>
            <p:cNvPr id="27" name="Oval 26">
              <a:extLst>
                <a:ext uri="{FF2B5EF4-FFF2-40B4-BE49-F238E27FC236}">
                  <a16:creationId xmlns:a16="http://schemas.microsoft.com/office/drawing/2014/main" id="{8A52F4D2-6D6B-5262-DE2A-77D7ACA5C841}"/>
                </a:ext>
              </a:extLst>
            </p:cNvPr>
            <p:cNvSpPr/>
            <p:nvPr/>
          </p:nvSpPr>
          <p:spPr>
            <a:xfrm>
              <a:off x="5179643" y="6128067"/>
              <a:ext cx="1443245" cy="14432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2000" err="1">
                <a:latin typeface="+mj-lt"/>
              </a:endParaRPr>
            </a:p>
          </p:txBody>
        </p:sp>
        <p:sp>
          <p:nvSpPr>
            <p:cNvPr id="29" name="TextBox 28">
              <a:extLst>
                <a:ext uri="{FF2B5EF4-FFF2-40B4-BE49-F238E27FC236}">
                  <a16:creationId xmlns:a16="http://schemas.microsoft.com/office/drawing/2014/main" id="{C9F71E58-BE68-5AB3-DB04-2AD6F4AF761E}"/>
                </a:ext>
              </a:extLst>
            </p:cNvPr>
            <p:cNvSpPr txBox="1"/>
            <p:nvPr/>
          </p:nvSpPr>
          <p:spPr>
            <a:xfrm>
              <a:off x="5179642" y="6312402"/>
              <a:ext cx="1443246" cy="646331"/>
            </a:xfrm>
            <a:prstGeom prst="rect">
              <a:avLst/>
            </a:prstGeom>
            <a:grp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u="none" strike="noStrike" kern="1200" cap="none" normalizeH="0" baseline="0" noProof="0">
                  <a:ln>
                    <a:noFill/>
                  </a:ln>
                  <a:solidFill>
                    <a:schemeClr val="bg1"/>
                  </a:solidFill>
                  <a:effectLst/>
                  <a:uLnTx/>
                  <a:uFillTx/>
                  <a:latin typeface="AT Fabriga Bold" pitchFamily="2" charset="77"/>
                  <a:ea typeface="AT Fabriga Bold" pitchFamily="2" charset="77"/>
                </a:rPr>
                <a:t>+4%</a:t>
              </a:r>
            </a:p>
          </p:txBody>
        </p:sp>
        <p:sp>
          <p:nvSpPr>
            <p:cNvPr id="32" name="Rectangle 31">
              <a:extLst>
                <a:ext uri="{FF2B5EF4-FFF2-40B4-BE49-F238E27FC236}">
                  <a16:creationId xmlns:a16="http://schemas.microsoft.com/office/drawing/2014/main" id="{3769DF5A-DB55-844E-7942-065AB9B3D539}"/>
                </a:ext>
              </a:extLst>
            </p:cNvPr>
            <p:cNvSpPr/>
            <p:nvPr/>
          </p:nvSpPr>
          <p:spPr>
            <a:xfrm>
              <a:off x="5131633" y="6807294"/>
              <a:ext cx="1660930" cy="276999"/>
            </a:xfrm>
            <a:prstGeom prst="rect">
              <a:avLst/>
            </a:prstGeom>
            <a:grpFill/>
          </p:spPr>
          <p:txBody>
            <a:bodyPr wrap="square">
              <a:spAutoFit/>
            </a:bodyPr>
            <a:lstStyle/>
            <a:p>
              <a:pPr lvl="0" algn="ctr">
                <a:defRPr/>
              </a:pPr>
              <a:r>
                <a:rPr lang="en-GB" sz="1200">
                  <a:solidFill>
                    <a:schemeClr val="bg1"/>
                  </a:solidFill>
                  <a:latin typeface="AT Fabriga" pitchFamily="2" charset="77"/>
                  <a:ea typeface="AT Fabriga" pitchFamily="2" charset="77"/>
                </a:rPr>
                <a:t>VS. Dec 24</a:t>
              </a:r>
            </a:p>
          </p:txBody>
        </p:sp>
      </p:grpSp>
    </p:spTree>
    <p:extLst>
      <p:ext uri="{BB962C8B-B14F-4D97-AF65-F5344CB8AC3E}">
        <p14:creationId xmlns:p14="http://schemas.microsoft.com/office/powerpoint/2010/main" val="286001964"/>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B1445D-4622-984D-AEC1-D41BB0021282}"/>
              </a:ext>
            </a:extLst>
          </p:cNvPr>
          <p:cNvSpPr/>
          <p:nvPr/>
        </p:nvSpPr>
        <p:spPr>
          <a:xfrm>
            <a:off x="348839" y="1845951"/>
            <a:ext cx="6122504" cy="3364756"/>
          </a:xfrm>
          <a:prstGeom prst="rect">
            <a:avLst/>
          </a:prstGeom>
          <a:solidFill>
            <a:srgbClr val="F1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Fabriga Medium"/>
              <a:ea typeface="+mn-ea"/>
              <a:cs typeface="+mn-cs"/>
            </a:endParaRPr>
          </a:p>
        </p:txBody>
      </p:sp>
      <p:sp>
        <p:nvSpPr>
          <p:cNvPr id="31" name="Rectangle 30">
            <a:extLst>
              <a:ext uri="{FF2B5EF4-FFF2-40B4-BE49-F238E27FC236}">
                <a16:creationId xmlns:a16="http://schemas.microsoft.com/office/drawing/2014/main" id="{FE5686D7-9FE8-D143-6F08-20EDA8A6D302}"/>
              </a:ext>
            </a:extLst>
          </p:cNvPr>
          <p:cNvSpPr/>
          <p:nvPr/>
        </p:nvSpPr>
        <p:spPr>
          <a:xfrm>
            <a:off x="4803025" y="4083545"/>
            <a:ext cx="1668317" cy="1087162"/>
          </a:xfrm>
          <a:prstGeom prst="rect">
            <a:avLst/>
          </a:prstGeom>
          <a:solidFill>
            <a:srgbClr val="E0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Fabriga Medium"/>
              <a:ea typeface="+mn-ea"/>
              <a:cs typeface="+mn-cs"/>
            </a:endParaRPr>
          </a:p>
        </p:txBody>
      </p:sp>
      <p:sp>
        <p:nvSpPr>
          <p:cNvPr id="30" name="Rectangle 29">
            <a:extLst>
              <a:ext uri="{FF2B5EF4-FFF2-40B4-BE49-F238E27FC236}">
                <a16:creationId xmlns:a16="http://schemas.microsoft.com/office/drawing/2014/main" id="{745950C2-68AC-9F76-BCCE-E29B7C51295C}"/>
              </a:ext>
            </a:extLst>
          </p:cNvPr>
          <p:cNvSpPr/>
          <p:nvPr/>
        </p:nvSpPr>
        <p:spPr>
          <a:xfrm>
            <a:off x="4803027" y="1912887"/>
            <a:ext cx="1668316" cy="1087162"/>
          </a:xfrm>
          <a:prstGeom prst="rect">
            <a:avLst/>
          </a:prstGeom>
          <a:solidFill>
            <a:srgbClr val="E0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Fabriga Medium"/>
              <a:ea typeface="+mn-ea"/>
              <a:cs typeface="+mn-cs"/>
            </a:endParaRPr>
          </a:p>
        </p:txBody>
      </p:sp>
      <p:sp>
        <p:nvSpPr>
          <p:cNvPr id="32" name="Rectangle 31">
            <a:extLst>
              <a:ext uri="{FF2B5EF4-FFF2-40B4-BE49-F238E27FC236}">
                <a16:creationId xmlns:a16="http://schemas.microsoft.com/office/drawing/2014/main" id="{8F1C895D-3EB1-495C-E34D-B1D7C3F88973}"/>
              </a:ext>
            </a:extLst>
          </p:cNvPr>
          <p:cNvSpPr/>
          <p:nvPr/>
        </p:nvSpPr>
        <p:spPr>
          <a:xfrm>
            <a:off x="4802708" y="3000847"/>
            <a:ext cx="1672463" cy="1081102"/>
          </a:xfrm>
          <a:prstGeom prst="rect">
            <a:avLst/>
          </a:prstGeom>
          <a:solidFill>
            <a:srgbClr val="ECEC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Fabriga Medium"/>
              <a:ea typeface="+mn-ea"/>
              <a:cs typeface="+mn-cs"/>
            </a:endParaRPr>
          </a:p>
        </p:txBody>
      </p:sp>
      <p:sp>
        <p:nvSpPr>
          <p:cNvPr id="28" name="Rectangle 27">
            <a:extLst>
              <a:ext uri="{FF2B5EF4-FFF2-40B4-BE49-F238E27FC236}">
                <a16:creationId xmlns:a16="http://schemas.microsoft.com/office/drawing/2014/main" id="{2785048F-14CE-4311-B43E-8121B66A3337}"/>
              </a:ext>
            </a:extLst>
          </p:cNvPr>
          <p:cNvSpPr/>
          <p:nvPr/>
        </p:nvSpPr>
        <p:spPr>
          <a:xfrm>
            <a:off x="356082" y="6620949"/>
            <a:ext cx="6122504" cy="3178030"/>
          </a:xfrm>
          <a:prstGeom prst="rect">
            <a:avLst/>
          </a:prstGeom>
          <a:solidFill>
            <a:srgbClr val="F1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Fabriga Medium"/>
              <a:ea typeface="+mn-ea"/>
              <a:cs typeface="+mn-cs"/>
            </a:endParaRPr>
          </a:p>
        </p:txBody>
      </p:sp>
      <p:sp>
        <p:nvSpPr>
          <p:cNvPr id="2" name="Rectangle 1">
            <a:extLst>
              <a:ext uri="{FF2B5EF4-FFF2-40B4-BE49-F238E27FC236}">
                <a16:creationId xmlns:a16="http://schemas.microsoft.com/office/drawing/2014/main" id="{2A376A54-CC17-1E45-969E-C8EF69DE2182}"/>
              </a:ext>
            </a:extLst>
          </p:cNvPr>
          <p:cNvSpPr/>
          <p:nvPr/>
        </p:nvSpPr>
        <p:spPr>
          <a:xfrm>
            <a:off x="353260" y="479497"/>
            <a:ext cx="6136990" cy="1310631"/>
          </a:xfrm>
          <a:prstGeom prst="rect">
            <a:avLst/>
          </a:prstGeom>
          <a:noFill/>
        </p:spPr>
        <p:txBody>
          <a:bodyPr wrap="square" lIns="0" tIns="0" rIns="0" bIns="0" rtlCol="0" anchor="t">
            <a:noAutofit/>
          </a:bodyPr>
          <a:lstStyle/>
          <a:p>
            <a:pPr algn="just">
              <a:defRPr/>
            </a:pPr>
            <a:r>
              <a:rPr lang="en-GB" sz="1200">
                <a:solidFill>
                  <a:srgbClr val="001852"/>
                </a:solidFill>
                <a:latin typeface="AT Fabriga Medium"/>
                <a:ea typeface="AT Fabriga Medium" pitchFamily="2" charset="77"/>
              </a:rPr>
              <a:t>Last quarter saw a continued rise in market health compared to the same period last year and ending 6% up in December year-on-year. It was the 7</a:t>
            </a:r>
            <a:r>
              <a:rPr lang="en-GB" sz="1200" baseline="30000">
                <a:solidFill>
                  <a:srgbClr val="001852"/>
                </a:solidFill>
                <a:latin typeface="AT Fabriga Medium"/>
                <a:ea typeface="AT Fabriga Medium" pitchFamily="2" charset="77"/>
              </a:rPr>
              <a:t>th</a:t>
            </a:r>
            <a:r>
              <a:rPr lang="en-GB" sz="1200">
                <a:solidFill>
                  <a:srgbClr val="001852"/>
                </a:solidFill>
                <a:latin typeface="AT Fabriga Medium"/>
                <a:ea typeface="AT Fabriga Medium" pitchFamily="2" charset="77"/>
              </a:rPr>
              <a:t> consecutive month of positive market health.</a:t>
            </a:r>
            <a:r>
              <a:rPr lang="en-GB" sz="1200">
                <a:solidFill>
                  <a:srgbClr val="001852"/>
                </a:solidFill>
                <a:latin typeface="AT Fabriga Light"/>
                <a:ea typeface="AT Fabriga Light" pitchFamily="50" charset="0"/>
                <a:cs typeface="+mn-lt"/>
              </a:rPr>
              <a:t> Although demand declined through the latter few months of 2025, it remained stronger than a reducing supply which fell 8% year-on-year. Market health dynamics were strongest in older age groups (10- 15-year-old vans) where we saw demand higher than a reducing supply putting market health up 12% year-on-year. Demand for younger  1-3-year-old vans grew 13% while supply grew faster, up 18%.</a:t>
            </a:r>
          </a:p>
        </p:txBody>
      </p:sp>
      <p:sp>
        <p:nvSpPr>
          <p:cNvPr id="3" name="TextBox 2">
            <a:extLst>
              <a:ext uri="{FF2B5EF4-FFF2-40B4-BE49-F238E27FC236}">
                <a16:creationId xmlns:a16="http://schemas.microsoft.com/office/drawing/2014/main" id="{4925DF7B-6EDD-0D49-8712-9C8326C12A6D}"/>
              </a:ext>
            </a:extLst>
          </p:cNvPr>
          <p:cNvSpPr txBox="1"/>
          <p:nvPr/>
        </p:nvSpPr>
        <p:spPr>
          <a:xfrm>
            <a:off x="353260" y="257553"/>
            <a:ext cx="5163836" cy="279834"/>
          </a:xfrm>
          <a:prstGeom prst="rect">
            <a:avLst/>
          </a:prstGeom>
          <a:noFill/>
        </p:spPr>
        <p:txBody>
          <a:bodyPr wrap="none" lIns="0" tIns="0" rIns="0" bIns="0" rtlCol="0">
            <a:noAutofit/>
          </a:bodyPr>
          <a:lstStyle>
            <a:defPPr>
              <a:defRPr lang="en-US"/>
            </a:defPPr>
            <a:lvl1pPr>
              <a:defRPr sz="1200" spc="100">
                <a:solidFill>
                  <a:srgbClr val="222D5A"/>
                </a:solidFill>
                <a:latin typeface="AT Fabriga Medium" pitchFamily="2" charset="77"/>
                <a:ea typeface="AT Fabriga Medium"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00" normalizeH="0" baseline="0" noProof="0">
                <a:ln>
                  <a:noFill/>
                </a:ln>
                <a:solidFill>
                  <a:srgbClr val="002060"/>
                </a:solidFill>
                <a:effectLst/>
                <a:uLnTx/>
                <a:uFillTx/>
                <a:latin typeface="AT Fabriga Medium" pitchFamily="2" charset="77"/>
                <a:ea typeface="AT Fabriga Medium" pitchFamily="2" charset="77"/>
                <a:cs typeface="+mn-cs"/>
              </a:rPr>
              <a:t>USED LCV MARKET HEALTH</a:t>
            </a:r>
          </a:p>
        </p:txBody>
      </p:sp>
      <p:sp>
        <p:nvSpPr>
          <p:cNvPr id="29" name="TextBox 28">
            <a:extLst>
              <a:ext uri="{FF2B5EF4-FFF2-40B4-BE49-F238E27FC236}">
                <a16:creationId xmlns:a16="http://schemas.microsoft.com/office/drawing/2014/main" id="{7A86D5F7-5FA9-470E-9A2C-B27A99CAF808}"/>
              </a:ext>
            </a:extLst>
          </p:cNvPr>
          <p:cNvSpPr txBox="1"/>
          <p:nvPr/>
        </p:nvSpPr>
        <p:spPr>
          <a:xfrm>
            <a:off x="374105" y="5285682"/>
            <a:ext cx="5598822" cy="29811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100" normalizeH="0" noProof="0">
                <a:ln>
                  <a:noFill/>
                </a:ln>
                <a:solidFill>
                  <a:srgbClr val="002060"/>
                </a:solidFill>
                <a:effectLst/>
                <a:uLnTx/>
                <a:uFillTx/>
                <a:latin typeface="AT Fabriga Medium" pitchFamily="2" charset="77"/>
                <a:ea typeface="AT Fabriga Medium" pitchFamily="2" charset="77"/>
              </a:rPr>
              <a:t>USED LCV SPEED OF SALE</a:t>
            </a:r>
            <a:endParaRPr kumimoji="0" lang="en-US" sz="1400" u="none" strike="noStrike" kern="1200" cap="none" spc="100" normalizeH="0" noProof="0">
              <a:ln>
                <a:noFill/>
              </a:ln>
              <a:solidFill>
                <a:srgbClr val="002060"/>
              </a:solidFill>
              <a:effectLst/>
              <a:uLnTx/>
              <a:uFillTx/>
              <a:latin typeface="AT Fabriga Light" pitchFamily="2" charset="77"/>
              <a:ea typeface="AT Fabriga Light" pitchFamily="2" charset="77"/>
            </a:endParaRPr>
          </a:p>
        </p:txBody>
      </p:sp>
      <p:sp>
        <p:nvSpPr>
          <p:cNvPr id="62" name="TextBox 61">
            <a:extLst>
              <a:ext uri="{FF2B5EF4-FFF2-40B4-BE49-F238E27FC236}">
                <a16:creationId xmlns:a16="http://schemas.microsoft.com/office/drawing/2014/main" id="{8139ADF7-76F7-44BE-9F49-9D194036943A}"/>
              </a:ext>
            </a:extLst>
          </p:cNvPr>
          <p:cNvSpPr txBox="1"/>
          <p:nvPr/>
        </p:nvSpPr>
        <p:spPr>
          <a:xfrm>
            <a:off x="475049" y="6887499"/>
            <a:ext cx="2558522" cy="19760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100" normalizeH="0" baseline="0" noProof="0">
              <a:ln>
                <a:noFill/>
              </a:ln>
              <a:solidFill>
                <a:srgbClr val="001852"/>
              </a:solidFill>
              <a:effectLst/>
              <a:uLnTx/>
              <a:uFillTx/>
              <a:latin typeface="AT Fabriga Medium" pitchFamily="2" charset="77"/>
              <a:ea typeface="AT Fabriga Medium" pitchFamily="2" charset="77"/>
              <a:cs typeface="+mn-cs"/>
            </a:endParaRPr>
          </a:p>
        </p:txBody>
      </p:sp>
      <p:sp>
        <p:nvSpPr>
          <p:cNvPr id="15" name="TextBox 14">
            <a:extLst>
              <a:ext uri="{FF2B5EF4-FFF2-40B4-BE49-F238E27FC236}">
                <a16:creationId xmlns:a16="http://schemas.microsoft.com/office/drawing/2014/main" id="{AE924B3F-22A7-F63D-D897-3678DEF8EC76}"/>
              </a:ext>
            </a:extLst>
          </p:cNvPr>
          <p:cNvSpPr txBox="1"/>
          <p:nvPr/>
        </p:nvSpPr>
        <p:spPr>
          <a:xfrm>
            <a:off x="5611091" y="1385493"/>
            <a:ext cx="0" cy="0"/>
          </a:xfrm>
          <a:prstGeom prst="rect">
            <a:avLst/>
          </a:prstGeom>
          <a:noFill/>
        </p:spPr>
        <p:txBody>
          <a:bodyPr wrap="none" lIns="0" tIns="0" rIns="0" bIns="0" rtlCol="0">
            <a:noAutofit/>
          </a:bodyPr>
          <a:lstStyle/>
          <a:p>
            <a:endParaRPr lang="en-US">
              <a:solidFill>
                <a:schemeClr val="accent1"/>
              </a:solidFill>
              <a:latin typeface="+mj-lt"/>
            </a:endParaRPr>
          </a:p>
        </p:txBody>
      </p:sp>
      <p:sp>
        <p:nvSpPr>
          <p:cNvPr id="9" name="TextBox 8">
            <a:extLst>
              <a:ext uri="{FF2B5EF4-FFF2-40B4-BE49-F238E27FC236}">
                <a16:creationId xmlns:a16="http://schemas.microsoft.com/office/drawing/2014/main" id="{69E8ABF5-BDEB-1ACF-5EA5-AFDC73969288}"/>
              </a:ext>
            </a:extLst>
          </p:cNvPr>
          <p:cNvSpPr txBox="1"/>
          <p:nvPr/>
        </p:nvSpPr>
        <p:spPr>
          <a:xfrm>
            <a:off x="473491" y="1885595"/>
            <a:ext cx="5297858" cy="21731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spc="100">
                <a:solidFill>
                  <a:srgbClr val="002060"/>
                </a:solidFill>
                <a:latin typeface="AT Fabriga Medium" pitchFamily="2" charset="77"/>
                <a:ea typeface="AT Fabriga Medium" pitchFamily="2" charset="77"/>
              </a:rPr>
              <a:t>SUPPLY, DEMAND &amp; MARKET HEALTH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spc="100">
                <a:solidFill>
                  <a:srgbClr val="002060"/>
                </a:solidFill>
                <a:latin typeface="AT Fabriga Light" pitchFamily="50" charset="0"/>
                <a:ea typeface="AT Fabriga Light" pitchFamily="50" charset="0"/>
              </a:rPr>
              <a:t>(year-on-year)</a:t>
            </a:r>
            <a:endParaRPr kumimoji="0" lang="en-GB" sz="1100" u="none" strike="noStrike" kern="1200" cap="none" spc="100" normalizeH="0" baseline="0" noProof="0">
              <a:ln>
                <a:noFill/>
              </a:ln>
              <a:solidFill>
                <a:srgbClr val="002060"/>
              </a:solidFill>
              <a:effectLst/>
              <a:uLnTx/>
              <a:uFillTx/>
              <a:latin typeface="AT Fabriga Light" pitchFamily="50" charset="0"/>
              <a:ea typeface="AT Fabriga Light" pitchFamily="50" charset="0"/>
            </a:endParaRPr>
          </a:p>
        </p:txBody>
      </p:sp>
      <p:sp>
        <p:nvSpPr>
          <p:cNvPr id="10" name="Rectangle 9">
            <a:extLst>
              <a:ext uri="{FF2B5EF4-FFF2-40B4-BE49-F238E27FC236}">
                <a16:creationId xmlns:a16="http://schemas.microsoft.com/office/drawing/2014/main" id="{9CC2B797-E886-7F37-3CBD-620C408ADAC2}"/>
              </a:ext>
            </a:extLst>
          </p:cNvPr>
          <p:cNvSpPr/>
          <p:nvPr/>
        </p:nvSpPr>
        <p:spPr>
          <a:xfrm>
            <a:off x="5093112" y="2222864"/>
            <a:ext cx="107593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1852"/>
                </a:solidFill>
                <a:effectLst/>
                <a:uLnTx/>
                <a:uFillTx/>
                <a:latin typeface="AT Fabriga Bold" pitchFamily="50" charset="0"/>
                <a:ea typeface="AT Fabriga Bold" pitchFamily="50" charset="0"/>
                <a:cs typeface="+mn-cs"/>
              </a:rPr>
              <a:t>-3%</a:t>
            </a:r>
          </a:p>
        </p:txBody>
      </p:sp>
      <p:sp>
        <p:nvSpPr>
          <p:cNvPr id="20" name="TextBox 19">
            <a:extLst>
              <a:ext uri="{FF2B5EF4-FFF2-40B4-BE49-F238E27FC236}">
                <a16:creationId xmlns:a16="http://schemas.microsoft.com/office/drawing/2014/main" id="{0AD59452-149C-C31C-24A7-010A840D1494}"/>
              </a:ext>
            </a:extLst>
          </p:cNvPr>
          <p:cNvSpPr txBox="1"/>
          <p:nvPr/>
        </p:nvSpPr>
        <p:spPr>
          <a:xfrm>
            <a:off x="5249653" y="2039312"/>
            <a:ext cx="914400" cy="198375"/>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200" normalizeH="0" baseline="0" noProof="0">
                <a:ln>
                  <a:noFill/>
                </a:ln>
                <a:solidFill>
                  <a:srgbClr val="002060"/>
                </a:solidFill>
                <a:effectLst/>
                <a:uLnTx/>
                <a:uFillTx/>
                <a:latin typeface="AT Fabriga Medium" pitchFamily="2" charset="77"/>
                <a:ea typeface="AT Fabriga Medium" pitchFamily="2" charset="77"/>
                <a:cs typeface="+mn-cs"/>
              </a:rPr>
              <a:t>DEMAND</a:t>
            </a:r>
          </a:p>
        </p:txBody>
      </p:sp>
      <p:sp>
        <p:nvSpPr>
          <p:cNvPr id="21" name="TextBox 20">
            <a:extLst>
              <a:ext uri="{FF2B5EF4-FFF2-40B4-BE49-F238E27FC236}">
                <a16:creationId xmlns:a16="http://schemas.microsoft.com/office/drawing/2014/main" id="{F30F7921-CB28-7259-CE15-5D77B5B0951C}"/>
              </a:ext>
            </a:extLst>
          </p:cNvPr>
          <p:cNvSpPr txBox="1"/>
          <p:nvPr/>
        </p:nvSpPr>
        <p:spPr>
          <a:xfrm>
            <a:off x="5300334" y="3108465"/>
            <a:ext cx="914400" cy="67201"/>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200" normalizeH="0" baseline="0" noProof="0">
                <a:ln>
                  <a:noFill/>
                </a:ln>
                <a:solidFill>
                  <a:srgbClr val="C00000"/>
                </a:solidFill>
                <a:effectLst/>
                <a:uLnTx/>
                <a:uFillTx/>
                <a:latin typeface="AT Fabriga Medium" pitchFamily="2" charset="77"/>
                <a:ea typeface="AT Fabriga Medium" pitchFamily="2" charset="77"/>
                <a:cs typeface="+mn-cs"/>
              </a:rPr>
              <a:t>SUPPLY</a:t>
            </a:r>
          </a:p>
        </p:txBody>
      </p:sp>
      <p:sp>
        <p:nvSpPr>
          <p:cNvPr id="22" name="TextBox 21">
            <a:extLst>
              <a:ext uri="{FF2B5EF4-FFF2-40B4-BE49-F238E27FC236}">
                <a16:creationId xmlns:a16="http://schemas.microsoft.com/office/drawing/2014/main" id="{BB1B979D-3437-A0CC-AD1E-4FB143C497B8}"/>
              </a:ext>
            </a:extLst>
          </p:cNvPr>
          <p:cNvSpPr txBox="1"/>
          <p:nvPr/>
        </p:nvSpPr>
        <p:spPr>
          <a:xfrm>
            <a:off x="4915307" y="4212632"/>
            <a:ext cx="914400" cy="231146"/>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200" normalizeH="0" baseline="0" noProof="0">
                <a:ln>
                  <a:noFill/>
                </a:ln>
                <a:solidFill>
                  <a:srgbClr val="274DFF"/>
                </a:solidFill>
                <a:effectLst/>
                <a:uLnTx/>
                <a:uFillTx/>
                <a:latin typeface="AT Fabriga Medium" pitchFamily="2" charset="77"/>
                <a:ea typeface="AT Fabriga Medium" pitchFamily="2" charset="77"/>
                <a:cs typeface="+mn-cs"/>
              </a:rPr>
              <a:t>MARKET HEALTH</a:t>
            </a:r>
          </a:p>
        </p:txBody>
      </p:sp>
      <p:sp>
        <p:nvSpPr>
          <p:cNvPr id="25" name="Rectangle 24">
            <a:extLst>
              <a:ext uri="{FF2B5EF4-FFF2-40B4-BE49-F238E27FC236}">
                <a16:creationId xmlns:a16="http://schemas.microsoft.com/office/drawing/2014/main" id="{8AF26743-CDFA-B50E-459E-1E07FF879A7C}"/>
              </a:ext>
            </a:extLst>
          </p:cNvPr>
          <p:cNvSpPr/>
          <p:nvPr/>
        </p:nvSpPr>
        <p:spPr>
          <a:xfrm>
            <a:off x="5085094" y="3318396"/>
            <a:ext cx="109196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a:solidFill>
                  <a:srgbClr val="C00000"/>
                </a:solidFill>
                <a:latin typeface="AT Fabriga Bold" pitchFamily="50" charset="0"/>
                <a:ea typeface="AT Fabriga Bold" pitchFamily="50" charset="0"/>
              </a:rPr>
              <a:t>-8</a:t>
            </a:r>
            <a:r>
              <a:rPr kumimoji="0" lang="en-GB" sz="4000" b="0" i="0" u="none" strike="noStrike" kern="1200" cap="none" spc="0" normalizeH="0" baseline="0" noProof="0">
                <a:ln>
                  <a:noFill/>
                </a:ln>
                <a:solidFill>
                  <a:srgbClr val="C00000"/>
                </a:solidFill>
                <a:effectLst/>
                <a:uLnTx/>
                <a:uFillTx/>
                <a:latin typeface="AT Fabriga Bold" pitchFamily="50" charset="0"/>
                <a:ea typeface="AT Fabriga Bold" pitchFamily="50" charset="0"/>
                <a:cs typeface="+mn-cs"/>
              </a:rPr>
              <a:t>%</a:t>
            </a:r>
          </a:p>
        </p:txBody>
      </p:sp>
      <p:sp>
        <p:nvSpPr>
          <p:cNvPr id="26" name="Rectangle 25">
            <a:extLst>
              <a:ext uri="{FF2B5EF4-FFF2-40B4-BE49-F238E27FC236}">
                <a16:creationId xmlns:a16="http://schemas.microsoft.com/office/drawing/2014/main" id="{7E35F73E-5864-5E92-0639-4FDCAC1880B3}"/>
              </a:ext>
            </a:extLst>
          </p:cNvPr>
          <p:cNvSpPr/>
          <p:nvPr/>
        </p:nvSpPr>
        <p:spPr>
          <a:xfrm>
            <a:off x="5026550" y="4379433"/>
            <a:ext cx="116730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a:solidFill>
                  <a:srgbClr val="274DFF"/>
                </a:solidFill>
                <a:latin typeface="AT Fabriga Bold" pitchFamily="50" charset="0"/>
                <a:ea typeface="AT Fabriga Bold" pitchFamily="50" charset="0"/>
              </a:rPr>
              <a:t>+6</a:t>
            </a:r>
            <a:r>
              <a:rPr kumimoji="0" lang="en-GB" sz="4000" b="0" i="0" u="none" strike="noStrike" kern="1200" cap="none" spc="0" normalizeH="0" baseline="0" noProof="0">
                <a:ln>
                  <a:noFill/>
                </a:ln>
                <a:solidFill>
                  <a:srgbClr val="274DFF"/>
                </a:solidFill>
                <a:effectLst/>
                <a:uLnTx/>
                <a:uFillTx/>
                <a:latin typeface="AT Fabriga Bold" pitchFamily="50" charset="0"/>
                <a:ea typeface="AT Fabriga Bold" pitchFamily="50" charset="0"/>
                <a:cs typeface="+mn-cs"/>
              </a:rPr>
              <a:t>%</a:t>
            </a:r>
          </a:p>
        </p:txBody>
      </p:sp>
      <p:sp>
        <p:nvSpPr>
          <p:cNvPr id="36" name="TextBox 35">
            <a:extLst>
              <a:ext uri="{FF2B5EF4-FFF2-40B4-BE49-F238E27FC236}">
                <a16:creationId xmlns:a16="http://schemas.microsoft.com/office/drawing/2014/main" id="{CA25C603-0C11-E792-D3D8-8623CC0A33C8}"/>
              </a:ext>
            </a:extLst>
          </p:cNvPr>
          <p:cNvSpPr txBox="1"/>
          <p:nvPr/>
        </p:nvSpPr>
        <p:spPr>
          <a:xfrm>
            <a:off x="475051" y="6714254"/>
            <a:ext cx="3455365" cy="20392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spc="100">
                <a:solidFill>
                  <a:srgbClr val="002060"/>
                </a:solidFill>
                <a:latin typeface="AT Fabriga Medium" pitchFamily="2" charset="77"/>
                <a:ea typeface="AT Fabriga Medium" pitchFamily="2" charset="77"/>
              </a:rPr>
              <a:t>USED LCV DAYS TO SELL* </a:t>
            </a:r>
            <a:r>
              <a:rPr lang="en-GB" sz="1100" spc="100">
                <a:solidFill>
                  <a:srgbClr val="002060"/>
                </a:solidFill>
                <a:latin typeface="AT Fabriga Light" pitchFamily="50" charset="0"/>
                <a:ea typeface="AT Fabriga Light" pitchFamily="50" charset="0"/>
              </a:rPr>
              <a:t>(MEDIAN)</a:t>
            </a:r>
            <a:endParaRPr kumimoji="0" lang="en-GB" sz="1200" u="none" strike="noStrike" kern="1200" cap="none" spc="100" normalizeH="0" baseline="0" noProof="0">
              <a:ln>
                <a:noFill/>
              </a:ln>
              <a:solidFill>
                <a:srgbClr val="002060"/>
              </a:solidFill>
              <a:effectLst/>
              <a:uLnTx/>
              <a:uFillTx/>
              <a:latin typeface="AT Fabriga Light" pitchFamily="50" charset="0"/>
              <a:ea typeface="AT Fabriga Light" pitchFamily="50" charset="0"/>
            </a:endParaRPr>
          </a:p>
        </p:txBody>
      </p:sp>
      <p:sp>
        <p:nvSpPr>
          <p:cNvPr id="37" name="Rectangle 36">
            <a:extLst>
              <a:ext uri="{FF2B5EF4-FFF2-40B4-BE49-F238E27FC236}">
                <a16:creationId xmlns:a16="http://schemas.microsoft.com/office/drawing/2014/main" id="{4079543F-D9C4-BB74-9817-29067B5AD7AF}"/>
              </a:ext>
            </a:extLst>
          </p:cNvPr>
          <p:cNvSpPr/>
          <p:nvPr/>
        </p:nvSpPr>
        <p:spPr>
          <a:xfrm>
            <a:off x="4244875" y="6620949"/>
            <a:ext cx="2233711" cy="1604299"/>
          </a:xfrm>
          <a:prstGeom prst="rect">
            <a:avLst/>
          </a:prstGeom>
          <a:solidFill>
            <a:srgbClr val="001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1752"/>
              </a:solidFill>
              <a:effectLst/>
              <a:uLnTx/>
              <a:uFillTx/>
              <a:latin typeface="Fabriga Medium"/>
              <a:ea typeface="+mn-ea"/>
              <a:cs typeface="+mn-cs"/>
            </a:endParaRPr>
          </a:p>
        </p:txBody>
      </p:sp>
      <p:sp>
        <p:nvSpPr>
          <p:cNvPr id="38" name="TextBox 37">
            <a:extLst>
              <a:ext uri="{FF2B5EF4-FFF2-40B4-BE49-F238E27FC236}">
                <a16:creationId xmlns:a16="http://schemas.microsoft.com/office/drawing/2014/main" id="{BF66BF34-D614-67D5-E57F-9992B06CF9DE}"/>
              </a:ext>
            </a:extLst>
          </p:cNvPr>
          <p:cNvSpPr txBox="1"/>
          <p:nvPr/>
        </p:nvSpPr>
        <p:spPr>
          <a:xfrm>
            <a:off x="4380788" y="6792036"/>
            <a:ext cx="1858220" cy="223926"/>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00" normalizeH="0" baseline="0" noProof="0">
                <a:ln>
                  <a:noFill/>
                </a:ln>
                <a:solidFill>
                  <a:prstClr val="white"/>
                </a:solidFill>
                <a:effectLst/>
                <a:uLnTx/>
                <a:uFillTx/>
                <a:latin typeface="AT Fabriga Medium" pitchFamily="2" charset="77"/>
                <a:ea typeface="AT Fabriga Medium" pitchFamily="2" charset="77"/>
                <a:cs typeface="+mn-cs"/>
              </a:rPr>
              <a:t>DAYS TO SELL</a:t>
            </a:r>
          </a:p>
        </p:txBody>
      </p:sp>
      <p:sp>
        <p:nvSpPr>
          <p:cNvPr id="40" name="TextBox 39">
            <a:extLst>
              <a:ext uri="{FF2B5EF4-FFF2-40B4-BE49-F238E27FC236}">
                <a16:creationId xmlns:a16="http://schemas.microsoft.com/office/drawing/2014/main" id="{9AB3703E-7A4B-30F7-0CB4-D55117AC67B6}"/>
              </a:ext>
            </a:extLst>
          </p:cNvPr>
          <p:cNvSpPr txBox="1"/>
          <p:nvPr/>
        </p:nvSpPr>
        <p:spPr>
          <a:xfrm>
            <a:off x="4370583" y="7654927"/>
            <a:ext cx="914400" cy="241749"/>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prstClr val="white"/>
                </a:solidFill>
                <a:latin typeface="AT Fabriga Light" pitchFamily="2" charset="77"/>
                <a:ea typeface="AT Fabriga Light" pitchFamily="2" charset="77"/>
              </a:rPr>
              <a:t>Dec 2025</a:t>
            </a:r>
            <a:endParaRPr kumimoji="0" lang="en-US" sz="1600" b="0" i="0" u="none" strike="noStrike" kern="1200" cap="none" spc="0" normalizeH="0" baseline="0" noProof="0">
              <a:ln>
                <a:noFill/>
              </a:ln>
              <a:solidFill>
                <a:prstClr val="white"/>
              </a:solidFill>
              <a:effectLst/>
              <a:uLnTx/>
              <a:uFillTx/>
              <a:latin typeface="AT Fabriga Light" pitchFamily="2" charset="77"/>
              <a:ea typeface="AT Fabriga Light" pitchFamily="2" charset="77"/>
              <a:cs typeface="+mn-cs"/>
            </a:endParaRPr>
          </a:p>
        </p:txBody>
      </p:sp>
      <p:sp>
        <p:nvSpPr>
          <p:cNvPr id="42" name="TextBox 41">
            <a:extLst>
              <a:ext uri="{FF2B5EF4-FFF2-40B4-BE49-F238E27FC236}">
                <a16:creationId xmlns:a16="http://schemas.microsoft.com/office/drawing/2014/main" id="{38233386-9CA4-AAD6-F7A4-925FC54A4F91}"/>
              </a:ext>
            </a:extLst>
          </p:cNvPr>
          <p:cNvSpPr txBox="1"/>
          <p:nvPr/>
        </p:nvSpPr>
        <p:spPr>
          <a:xfrm>
            <a:off x="4391493" y="7037471"/>
            <a:ext cx="914400" cy="470308"/>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prstClr val="white"/>
                </a:solidFill>
                <a:latin typeface="AT Fabriga Black" pitchFamily="2" charset="77"/>
                <a:ea typeface="AT Fabriga Black" pitchFamily="2" charset="77"/>
              </a:rPr>
              <a:t>47 days</a:t>
            </a:r>
            <a:endParaRPr kumimoji="0" lang="en-US" sz="4000" b="1" i="0" u="none" strike="noStrike" kern="1200" cap="none" spc="0" normalizeH="0" baseline="0" noProof="0">
              <a:ln>
                <a:noFill/>
              </a:ln>
              <a:solidFill>
                <a:prstClr val="white"/>
              </a:solidFill>
              <a:effectLst/>
              <a:uLnTx/>
              <a:uFillTx/>
              <a:latin typeface="AT Fabriga Black" pitchFamily="2" charset="77"/>
              <a:ea typeface="AT Fabriga Black" pitchFamily="2" charset="77"/>
              <a:cs typeface="+mn-cs"/>
            </a:endParaRPr>
          </a:p>
        </p:txBody>
      </p:sp>
      <p:sp>
        <p:nvSpPr>
          <p:cNvPr id="43" name="Rectangle 42">
            <a:extLst>
              <a:ext uri="{FF2B5EF4-FFF2-40B4-BE49-F238E27FC236}">
                <a16:creationId xmlns:a16="http://schemas.microsoft.com/office/drawing/2014/main" id="{700E20FA-463B-A2CA-76EC-781D1ED8C7C7}"/>
              </a:ext>
            </a:extLst>
          </p:cNvPr>
          <p:cNvSpPr/>
          <p:nvPr/>
        </p:nvSpPr>
        <p:spPr>
          <a:xfrm>
            <a:off x="4244875" y="8194160"/>
            <a:ext cx="2233711" cy="1604819"/>
          </a:xfrm>
          <a:prstGeom prst="rect">
            <a:avLst/>
          </a:prstGeom>
          <a:solidFill>
            <a:srgbClr val="A20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Fabriga Medium"/>
              <a:ea typeface="+mn-ea"/>
              <a:cs typeface="+mn-cs"/>
            </a:endParaRPr>
          </a:p>
        </p:txBody>
      </p:sp>
      <p:sp>
        <p:nvSpPr>
          <p:cNvPr id="44" name="TextBox 43">
            <a:extLst>
              <a:ext uri="{FF2B5EF4-FFF2-40B4-BE49-F238E27FC236}">
                <a16:creationId xmlns:a16="http://schemas.microsoft.com/office/drawing/2014/main" id="{D14B65FE-2AB3-E2C5-AD8B-957CEAA4BA08}"/>
              </a:ext>
            </a:extLst>
          </p:cNvPr>
          <p:cNvSpPr txBox="1"/>
          <p:nvPr/>
        </p:nvSpPr>
        <p:spPr>
          <a:xfrm>
            <a:off x="4380788" y="8563315"/>
            <a:ext cx="1054689" cy="487667"/>
          </a:xfrm>
          <a:prstGeom prst="rect">
            <a:avLst/>
          </a:prstGeom>
          <a:noFill/>
        </p:spPr>
        <p:txBody>
          <a:bodyPr wrap="none" lIns="0" tIns="0" rIns="0" bIns="0" rtlCol="0">
            <a:noAutofit/>
          </a:bodyPr>
          <a:lstStyle/>
          <a:p>
            <a:pPr>
              <a:defRPr/>
            </a:pPr>
            <a:r>
              <a:rPr lang="en-US" sz="900" spc="100">
                <a:solidFill>
                  <a:prstClr val="white"/>
                </a:solidFill>
                <a:latin typeface="AT Fabriga Light" pitchFamily="50" charset="0"/>
                <a:ea typeface="AT Fabriga Light" pitchFamily="50" charset="0"/>
              </a:rPr>
              <a:t>PANEL VAN</a:t>
            </a:r>
          </a:p>
        </p:txBody>
      </p:sp>
      <p:sp>
        <p:nvSpPr>
          <p:cNvPr id="45" name="TextBox 44">
            <a:extLst>
              <a:ext uri="{FF2B5EF4-FFF2-40B4-BE49-F238E27FC236}">
                <a16:creationId xmlns:a16="http://schemas.microsoft.com/office/drawing/2014/main" id="{5C582BBA-7625-40F5-AA1D-6BB0615BAF77}"/>
              </a:ext>
            </a:extLst>
          </p:cNvPr>
          <p:cNvSpPr txBox="1"/>
          <p:nvPr/>
        </p:nvSpPr>
        <p:spPr>
          <a:xfrm>
            <a:off x="4370583" y="8333468"/>
            <a:ext cx="914400" cy="232117"/>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00" normalizeH="0" baseline="0" noProof="0">
                <a:ln>
                  <a:noFill/>
                </a:ln>
                <a:solidFill>
                  <a:prstClr val="white"/>
                </a:solidFill>
                <a:effectLst/>
                <a:uLnTx/>
                <a:uFillTx/>
                <a:latin typeface="AT Fabriga Medium" pitchFamily="2" charset="77"/>
                <a:ea typeface="AT Fabriga Medium" pitchFamily="2" charset="77"/>
                <a:cs typeface="+mn-cs"/>
              </a:rPr>
              <a:t>FASTEST SELLING</a:t>
            </a:r>
          </a:p>
        </p:txBody>
      </p:sp>
      <p:sp>
        <p:nvSpPr>
          <p:cNvPr id="46" name="TextBox 45">
            <a:extLst>
              <a:ext uri="{FF2B5EF4-FFF2-40B4-BE49-F238E27FC236}">
                <a16:creationId xmlns:a16="http://schemas.microsoft.com/office/drawing/2014/main" id="{393DDC54-8CF2-ECCF-C7A9-4B8FC7E57CBD}"/>
              </a:ext>
            </a:extLst>
          </p:cNvPr>
          <p:cNvSpPr txBox="1"/>
          <p:nvPr/>
        </p:nvSpPr>
        <p:spPr>
          <a:xfrm>
            <a:off x="4380788" y="7956750"/>
            <a:ext cx="1858220" cy="223926"/>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pc="100">
                <a:solidFill>
                  <a:prstClr val="white"/>
                </a:solidFill>
                <a:latin typeface="AT Fabriga Medium" pitchFamily="2" charset="77"/>
                <a:ea typeface="AT Fabriga Medium" pitchFamily="2" charset="77"/>
              </a:rPr>
              <a:t>4 DAY SLOWER YOY</a:t>
            </a:r>
            <a:endParaRPr kumimoji="0" lang="en-US" sz="1100" b="0" i="0" u="none" strike="noStrike" kern="1200" cap="none" spc="100" normalizeH="0" baseline="0" noProof="0">
              <a:ln>
                <a:noFill/>
              </a:ln>
              <a:solidFill>
                <a:prstClr val="white"/>
              </a:solidFill>
              <a:effectLst/>
              <a:uLnTx/>
              <a:uFillTx/>
              <a:latin typeface="AT Fabriga Medium" pitchFamily="2" charset="77"/>
              <a:ea typeface="AT Fabriga Medium" pitchFamily="2" charset="77"/>
              <a:cs typeface="+mn-cs"/>
            </a:endParaRPr>
          </a:p>
        </p:txBody>
      </p:sp>
      <p:sp>
        <p:nvSpPr>
          <p:cNvPr id="47" name="TextBox 46">
            <a:extLst>
              <a:ext uri="{FF2B5EF4-FFF2-40B4-BE49-F238E27FC236}">
                <a16:creationId xmlns:a16="http://schemas.microsoft.com/office/drawing/2014/main" id="{1684C92E-F007-FB54-B9A5-028D7817153F}"/>
              </a:ext>
            </a:extLst>
          </p:cNvPr>
          <p:cNvSpPr txBox="1"/>
          <p:nvPr/>
        </p:nvSpPr>
        <p:spPr>
          <a:xfrm>
            <a:off x="4376784" y="8713265"/>
            <a:ext cx="1222644" cy="305700"/>
          </a:xfrm>
          <a:prstGeom prst="rect">
            <a:avLst/>
          </a:prstGeom>
          <a:noFill/>
        </p:spPr>
        <p:txBody>
          <a:bodyPr wrap="non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pc="100">
                <a:solidFill>
                  <a:prstClr val="white"/>
                </a:solidFill>
                <a:latin typeface="AT Fabriga Medium"/>
                <a:ea typeface="AT Fabriga Medium" pitchFamily="50" charset="0"/>
              </a:rPr>
              <a:t>PEUGEOT E-EXPERT</a:t>
            </a:r>
          </a:p>
        </p:txBody>
      </p:sp>
      <p:sp>
        <p:nvSpPr>
          <p:cNvPr id="48" name="TextBox 47">
            <a:extLst>
              <a:ext uri="{FF2B5EF4-FFF2-40B4-BE49-F238E27FC236}">
                <a16:creationId xmlns:a16="http://schemas.microsoft.com/office/drawing/2014/main" id="{F7878324-1115-1C52-AC5C-C3F0F121570F}"/>
              </a:ext>
            </a:extLst>
          </p:cNvPr>
          <p:cNvSpPr txBox="1"/>
          <p:nvPr/>
        </p:nvSpPr>
        <p:spPr>
          <a:xfrm>
            <a:off x="4296067" y="8915256"/>
            <a:ext cx="2131325" cy="230832"/>
          </a:xfrm>
          <a:prstGeom prst="rect">
            <a:avLst/>
          </a:prstGeom>
          <a:noFill/>
        </p:spPr>
        <p:txBody>
          <a:bodyPr wrap="square">
            <a:spAutoFit/>
          </a:bodyPr>
          <a:lstStyle/>
          <a:p>
            <a:pPr marR="0" lvl="0" indent="0" fontAlgn="auto">
              <a:lnSpc>
                <a:spcPct val="100000"/>
              </a:lnSpc>
              <a:spcBef>
                <a:spcPts val="0"/>
              </a:spcBef>
              <a:spcAft>
                <a:spcPts val="0"/>
              </a:spcAft>
              <a:buClrTx/>
              <a:buSzTx/>
              <a:buFontTx/>
              <a:buNone/>
              <a:tabLst/>
              <a:defRPr/>
            </a:pPr>
            <a:r>
              <a:rPr lang="en-US" sz="900" spc="100">
                <a:solidFill>
                  <a:prstClr val="white"/>
                </a:solidFill>
                <a:latin typeface="AT Fabriga Light" pitchFamily="50" charset="0"/>
                <a:ea typeface="AT Fabriga Light" pitchFamily="50" charset="0"/>
              </a:rPr>
              <a:t>PICKUP</a:t>
            </a:r>
          </a:p>
        </p:txBody>
      </p:sp>
      <p:sp>
        <p:nvSpPr>
          <p:cNvPr id="49" name="TextBox 48">
            <a:extLst>
              <a:ext uri="{FF2B5EF4-FFF2-40B4-BE49-F238E27FC236}">
                <a16:creationId xmlns:a16="http://schemas.microsoft.com/office/drawing/2014/main" id="{5DA85D93-845A-35A0-52B1-EA403D36BA55}"/>
              </a:ext>
            </a:extLst>
          </p:cNvPr>
          <p:cNvSpPr txBox="1"/>
          <p:nvPr/>
        </p:nvSpPr>
        <p:spPr>
          <a:xfrm>
            <a:off x="4296067" y="9310144"/>
            <a:ext cx="2030320" cy="230832"/>
          </a:xfrm>
          <a:prstGeom prst="rect">
            <a:avLst/>
          </a:prstGeom>
          <a:noFill/>
        </p:spPr>
        <p:txBody>
          <a:bodyPr wrap="square">
            <a:spAutoFit/>
          </a:bodyPr>
          <a:lstStyle/>
          <a:p>
            <a:pPr>
              <a:defRPr/>
            </a:pPr>
            <a:r>
              <a:rPr lang="en-US" sz="900" spc="100">
                <a:solidFill>
                  <a:prstClr val="white"/>
                </a:solidFill>
                <a:latin typeface="AT Fabriga Light" pitchFamily="50" charset="0"/>
                <a:ea typeface="AT Fabriga Light" pitchFamily="50" charset="0"/>
              </a:rPr>
              <a:t>COMBI VAN</a:t>
            </a:r>
          </a:p>
        </p:txBody>
      </p:sp>
      <p:sp>
        <p:nvSpPr>
          <p:cNvPr id="51" name="TextBox 50">
            <a:extLst>
              <a:ext uri="{FF2B5EF4-FFF2-40B4-BE49-F238E27FC236}">
                <a16:creationId xmlns:a16="http://schemas.microsoft.com/office/drawing/2014/main" id="{2BB70E4D-E5AF-90E3-8839-D3F79AAE4156}"/>
              </a:ext>
            </a:extLst>
          </p:cNvPr>
          <p:cNvSpPr txBox="1"/>
          <p:nvPr/>
        </p:nvSpPr>
        <p:spPr>
          <a:xfrm>
            <a:off x="4376783" y="9503884"/>
            <a:ext cx="1858220" cy="223926"/>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pc="100">
                <a:solidFill>
                  <a:prstClr val="white"/>
                </a:solidFill>
                <a:latin typeface="AT Fabriga Medium" pitchFamily="50" charset="0"/>
                <a:ea typeface="AT Fabriga Medium" pitchFamily="50" charset="0"/>
              </a:rPr>
              <a:t>FORD E-Transit</a:t>
            </a:r>
          </a:p>
        </p:txBody>
      </p:sp>
      <p:sp>
        <p:nvSpPr>
          <p:cNvPr id="52" name="TextBox 51">
            <a:extLst>
              <a:ext uri="{FF2B5EF4-FFF2-40B4-BE49-F238E27FC236}">
                <a16:creationId xmlns:a16="http://schemas.microsoft.com/office/drawing/2014/main" id="{45697845-376C-534D-903F-CB8A180C6449}"/>
              </a:ext>
            </a:extLst>
          </p:cNvPr>
          <p:cNvSpPr txBox="1"/>
          <p:nvPr/>
        </p:nvSpPr>
        <p:spPr>
          <a:xfrm>
            <a:off x="4380788" y="9106804"/>
            <a:ext cx="1858220" cy="223926"/>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pc="100">
                <a:solidFill>
                  <a:prstClr val="white"/>
                </a:solidFill>
                <a:latin typeface="AT Fabriga Medium" pitchFamily="50" charset="0"/>
                <a:ea typeface="AT Fabriga Medium" pitchFamily="50" charset="0"/>
              </a:rPr>
              <a:t>MAXUS T90EV</a:t>
            </a:r>
          </a:p>
        </p:txBody>
      </p:sp>
      <p:sp>
        <p:nvSpPr>
          <p:cNvPr id="5" name="Rectangle 4">
            <a:extLst>
              <a:ext uri="{FF2B5EF4-FFF2-40B4-BE49-F238E27FC236}">
                <a16:creationId xmlns:a16="http://schemas.microsoft.com/office/drawing/2014/main" id="{44712133-6281-D55F-0C1A-38C3CAEC5A17}"/>
              </a:ext>
            </a:extLst>
          </p:cNvPr>
          <p:cNvSpPr/>
          <p:nvPr/>
        </p:nvSpPr>
        <p:spPr>
          <a:xfrm>
            <a:off x="278604" y="5420620"/>
            <a:ext cx="6211646" cy="1015663"/>
          </a:xfrm>
          <a:prstGeom prst="rect">
            <a:avLst/>
          </a:prstGeom>
        </p:spPr>
        <p:txBody>
          <a:bodyPr wrap="square" lIns="91440" tIns="45720" rIns="91440" bIns="45720" anchor="t">
            <a:spAutoFit/>
          </a:bodyPr>
          <a:lstStyle/>
          <a:p>
            <a:pPr algn="just">
              <a:defRPr/>
            </a:pPr>
            <a:r>
              <a:rPr lang="en-GB" sz="1200">
                <a:solidFill>
                  <a:srgbClr val="001852"/>
                </a:solidFill>
                <a:latin typeface="AT Fabriga Medium" pitchFamily="2" charset="77"/>
                <a:ea typeface="AT Fabriga Medium" pitchFamily="2" charset="77"/>
              </a:rPr>
              <a:t>December saw LCVs sell 4 days slower year-on-year, the second slowest month in 2025, in line with typical movements to end the year. </a:t>
            </a:r>
            <a:r>
              <a:rPr lang="en-GB" sz="1200">
                <a:solidFill>
                  <a:srgbClr val="001852"/>
                </a:solidFill>
                <a:latin typeface="AT Fabriga Light"/>
                <a:ea typeface="AT Fabriga Light" pitchFamily="50" charset="0"/>
                <a:cs typeface="+mn-lt"/>
              </a:rPr>
              <a:t>Commercial SUV’s and Pickups were the fastest selling body types in December (37 and 43 days respectively). Older  10-15-year-old vans sold faster (44 days) than 1- 3-year-old vans (51 days) in December supported by strong market health metrics.</a:t>
            </a:r>
          </a:p>
        </p:txBody>
      </p:sp>
      <p:graphicFrame>
        <p:nvGraphicFramePr>
          <p:cNvPr id="7" name="Chart 6">
            <a:extLst>
              <a:ext uri="{FF2B5EF4-FFF2-40B4-BE49-F238E27FC236}">
                <a16:creationId xmlns:a16="http://schemas.microsoft.com/office/drawing/2014/main" id="{9A12B3E6-385E-EE62-AE74-DCD938999268}"/>
              </a:ext>
            </a:extLst>
          </p:cNvPr>
          <p:cNvGraphicFramePr/>
          <p:nvPr>
            <p:extLst>
              <p:ext uri="{D42A27DB-BD31-4B8C-83A1-F6EECF244321}">
                <p14:modId xmlns:p14="http://schemas.microsoft.com/office/powerpoint/2010/main" val="3413649928"/>
              </p:ext>
            </p:extLst>
          </p:nvPr>
        </p:nvGraphicFramePr>
        <p:xfrm>
          <a:off x="407280" y="2211126"/>
          <a:ext cx="4261837" cy="286430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D3A59DCB-0D91-1C5D-FAFA-025C89471E12}"/>
              </a:ext>
            </a:extLst>
          </p:cNvPr>
          <p:cNvGraphicFramePr/>
          <p:nvPr>
            <p:extLst>
              <p:ext uri="{D42A27DB-BD31-4B8C-83A1-F6EECF244321}">
                <p14:modId xmlns:p14="http://schemas.microsoft.com/office/powerpoint/2010/main" val="1556164963"/>
              </p:ext>
            </p:extLst>
          </p:nvPr>
        </p:nvGraphicFramePr>
        <p:xfrm>
          <a:off x="407280" y="7037470"/>
          <a:ext cx="3805551" cy="269687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74764579"/>
      </p:ext>
    </p:extLst>
  </p:cSld>
  <p:clrMapOvr>
    <a:masterClrMapping/>
  </p:clrMapOvr>
  <p:transition spd="slow">
    <p:push dir="u"/>
  </p:transition>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4743002-24BD-7AB5-0E34-D397F6F692BC}"/>
              </a:ext>
            </a:extLst>
          </p:cNvPr>
          <p:cNvSpPr/>
          <p:nvPr/>
        </p:nvSpPr>
        <p:spPr>
          <a:xfrm>
            <a:off x="265860" y="2314420"/>
            <a:ext cx="6364413" cy="7351522"/>
          </a:xfrm>
          <a:prstGeom prst="rect">
            <a:avLst/>
          </a:prstGeom>
          <a:solidFill>
            <a:srgbClr val="F1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Fabriga Medium"/>
              <a:ea typeface="+mn-ea"/>
              <a:cs typeface="+mn-cs"/>
            </a:endParaRPr>
          </a:p>
        </p:txBody>
      </p:sp>
      <p:sp>
        <p:nvSpPr>
          <p:cNvPr id="20" name="Rectangle 19">
            <a:extLst>
              <a:ext uri="{FF2B5EF4-FFF2-40B4-BE49-F238E27FC236}">
                <a16:creationId xmlns:a16="http://schemas.microsoft.com/office/drawing/2014/main" id="{B66B2BF0-F32F-3C5D-6AD7-963379D9820D}"/>
              </a:ext>
            </a:extLst>
          </p:cNvPr>
          <p:cNvSpPr/>
          <p:nvPr/>
        </p:nvSpPr>
        <p:spPr>
          <a:xfrm>
            <a:off x="3397121" y="2314420"/>
            <a:ext cx="3233152" cy="1087162"/>
          </a:xfrm>
          <a:prstGeom prst="rect">
            <a:avLst/>
          </a:prstGeom>
          <a:solidFill>
            <a:srgbClr val="E0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Fabriga Medium"/>
              <a:ea typeface="+mn-ea"/>
              <a:cs typeface="+mn-cs"/>
            </a:endParaRPr>
          </a:p>
        </p:txBody>
      </p:sp>
      <p:sp>
        <p:nvSpPr>
          <p:cNvPr id="4" name="TextBox 3">
            <a:extLst>
              <a:ext uri="{FF2B5EF4-FFF2-40B4-BE49-F238E27FC236}">
                <a16:creationId xmlns:a16="http://schemas.microsoft.com/office/drawing/2014/main" id="{17BB58B4-4737-F44B-9FF7-F00BD16AFC38}"/>
              </a:ext>
            </a:extLst>
          </p:cNvPr>
          <p:cNvSpPr txBox="1"/>
          <p:nvPr/>
        </p:nvSpPr>
        <p:spPr>
          <a:xfrm>
            <a:off x="305826" y="211866"/>
            <a:ext cx="3774653" cy="221836"/>
          </a:xfrm>
          <a:prstGeom prst="rect">
            <a:avLst/>
          </a:prstGeom>
          <a:noFill/>
        </p:spPr>
        <p:txBody>
          <a:bodyPr wrap="non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spc="100">
                <a:solidFill>
                  <a:srgbClr val="002060"/>
                </a:solidFill>
                <a:latin typeface="AT Fabriga Medium" pitchFamily="2" charset="77"/>
                <a:ea typeface="AT Fabriga Medium" pitchFamily="2" charset="77"/>
              </a:rPr>
              <a:t>USED LCV RETAIL PRICE GROWTH</a:t>
            </a:r>
          </a:p>
        </p:txBody>
      </p:sp>
      <p:sp>
        <p:nvSpPr>
          <p:cNvPr id="5" name="Rectangle 4">
            <a:extLst>
              <a:ext uri="{FF2B5EF4-FFF2-40B4-BE49-F238E27FC236}">
                <a16:creationId xmlns:a16="http://schemas.microsoft.com/office/drawing/2014/main" id="{6BD487A3-CB35-1E13-286B-F112841873A6}"/>
              </a:ext>
            </a:extLst>
          </p:cNvPr>
          <p:cNvSpPr/>
          <p:nvPr/>
        </p:nvSpPr>
        <p:spPr>
          <a:xfrm>
            <a:off x="2674734" y="2958606"/>
            <a:ext cx="184731" cy="369332"/>
          </a:xfrm>
          <a:prstGeom prst="rect">
            <a:avLst/>
          </a:prstGeom>
        </p:spPr>
        <p:txBody>
          <a:bodyPr wrap="non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1852"/>
              </a:solidFill>
              <a:effectLst/>
              <a:uLnTx/>
              <a:uFillTx/>
              <a:latin typeface="AT Fabriga" pitchFamily="2" charset="77"/>
              <a:ea typeface="AT Fabriga" pitchFamily="2" charset="77"/>
              <a:cs typeface="+mn-cs"/>
            </a:endParaRPr>
          </a:p>
        </p:txBody>
      </p:sp>
      <p:sp>
        <p:nvSpPr>
          <p:cNvPr id="49" name="TextBox 48">
            <a:extLst>
              <a:ext uri="{FF2B5EF4-FFF2-40B4-BE49-F238E27FC236}">
                <a16:creationId xmlns:a16="http://schemas.microsoft.com/office/drawing/2014/main" id="{1B41C235-22C3-51D3-61CF-D630D3C05A1B}"/>
              </a:ext>
            </a:extLst>
          </p:cNvPr>
          <p:cNvSpPr txBox="1"/>
          <p:nvPr/>
        </p:nvSpPr>
        <p:spPr>
          <a:xfrm>
            <a:off x="3433269" y="4617992"/>
            <a:ext cx="45719"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852"/>
              </a:solidFill>
              <a:effectLst/>
              <a:uLnTx/>
              <a:uFillTx/>
              <a:latin typeface="Fabriga Medium"/>
              <a:ea typeface="+mn-ea"/>
              <a:cs typeface="+mn-cs"/>
            </a:endParaRPr>
          </a:p>
        </p:txBody>
      </p:sp>
      <p:sp>
        <p:nvSpPr>
          <p:cNvPr id="84" name="TextBox 83">
            <a:extLst>
              <a:ext uri="{FF2B5EF4-FFF2-40B4-BE49-F238E27FC236}">
                <a16:creationId xmlns:a16="http://schemas.microsoft.com/office/drawing/2014/main" id="{95414754-35E2-4E5F-9617-F2926E56316B}"/>
              </a:ext>
            </a:extLst>
          </p:cNvPr>
          <p:cNvSpPr txBox="1"/>
          <p:nvPr/>
        </p:nvSpPr>
        <p:spPr>
          <a:xfrm>
            <a:off x="461857" y="3517988"/>
            <a:ext cx="3142988" cy="248543"/>
          </a:xfrm>
          <a:prstGeom prst="rect">
            <a:avLst/>
          </a:prstGeom>
          <a:noFill/>
        </p:spPr>
        <p:txBody>
          <a:bodyPr wrap="none" lIns="0" tIns="0" rIns="0" bIns="0"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0" normalizeH="0" baseline="0" noProof="0">
                <a:ln>
                  <a:noFill/>
                </a:ln>
                <a:solidFill>
                  <a:srgbClr val="001852"/>
                </a:solidFill>
                <a:effectLst/>
                <a:uLnTx/>
                <a:uFillTx/>
                <a:latin typeface="AT Fabriga Medium" pitchFamily="2" charset="77"/>
                <a:ea typeface="AT Fabriga Medium" pitchFamily="2" charset="77"/>
                <a:cs typeface="+mn-cs"/>
              </a:rPr>
              <a:t>USED LCV PRICE GROWTH </a:t>
            </a:r>
            <a:r>
              <a:rPr kumimoji="0" lang="en-US" sz="1100" b="0" i="0" u="none" strike="noStrike" kern="1200" cap="none" spc="100" normalizeH="0" baseline="0" noProof="0">
                <a:ln>
                  <a:noFill/>
                </a:ln>
                <a:solidFill>
                  <a:srgbClr val="001852"/>
                </a:solidFill>
                <a:effectLst/>
                <a:uLnTx/>
                <a:uFillTx/>
                <a:latin typeface="AT Fabriga Light" pitchFamily="50" charset="0"/>
                <a:ea typeface="AT Fabriga Light" pitchFamily="50" charset="0"/>
              </a:rPr>
              <a:t>(year-on-year)</a:t>
            </a:r>
            <a:endParaRPr kumimoji="0" lang="en-US" sz="1200" b="0" i="0" u="none" strike="noStrike" kern="1200" cap="none" spc="100" normalizeH="0" baseline="0" noProof="0">
              <a:ln>
                <a:noFill/>
              </a:ln>
              <a:solidFill>
                <a:srgbClr val="001852"/>
              </a:solidFill>
              <a:effectLst/>
              <a:uLnTx/>
              <a:uFillTx/>
              <a:latin typeface="AT Fabriga Light" pitchFamily="50" charset="0"/>
              <a:ea typeface="AT Fabriga Light" pitchFamily="50" charset="0"/>
            </a:endParaRPr>
          </a:p>
        </p:txBody>
      </p:sp>
      <p:sp>
        <p:nvSpPr>
          <p:cNvPr id="7" name="TextBox 6">
            <a:extLst>
              <a:ext uri="{FF2B5EF4-FFF2-40B4-BE49-F238E27FC236}">
                <a16:creationId xmlns:a16="http://schemas.microsoft.com/office/drawing/2014/main" id="{37863B3A-A718-EC68-6570-3983A3DCD192}"/>
              </a:ext>
            </a:extLst>
          </p:cNvPr>
          <p:cNvSpPr txBox="1"/>
          <p:nvPr/>
        </p:nvSpPr>
        <p:spPr>
          <a:xfrm>
            <a:off x="3729048" y="3404789"/>
            <a:ext cx="45719"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852"/>
              </a:solidFill>
              <a:effectLst/>
              <a:uLnTx/>
              <a:uFillTx/>
              <a:latin typeface="Fabriga Medium"/>
              <a:ea typeface="+mn-ea"/>
              <a:cs typeface="+mn-cs"/>
            </a:endParaRPr>
          </a:p>
        </p:txBody>
      </p:sp>
      <p:sp>
        <p:nvSpPr>
          <p:cNvPr id="17" name="Rectangle 16">
            <a:extLst>
              <a:ext uri="{FF2B5EF4-FFF2-40B4-BE49-F238E27FC236}">
                <a16:creationId xmlns:a16="http://schemas.microsoft.com/office/drawing/2014/main" id="{4CC3D27D-79E3-D117-4029-688784965DD3}"/>
              </a:ext>
            </a:extLst>
          </p:cNvPr>
          <p:cNvSpPr/>
          <p:nvPr/>
        </p:nvSpPr>
        <p:spPr>
          <a:xfrm>
            <a:off x="1993773" y="2962787"/>
            <a:ext cx="184731" cy="369332"/>
          </a:xfrm>
          <a:prstGeom prst="rect">
            <a:avLst/>
          </a:prstGeom>
        </p:spPr>
        <p:txBody>
          <a:bodyPr wrap="non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1852"/>
              </a:solidFill>
              <a:effectLst/>
              <a:uLnTx/>
              <a:uFillTx/>
              <a:latin typeface="AT Fabriga" pitchFamily="2" charset="77"/>
              <a:ea typeface="AT Fabriga" pitchFamily="2" charset="77"/>
              <a:cs typeface="+mn-cs"/>
            </a:endParaRPr>
          </a:p>
        </p:txBody>
      </p:sp>
      <p:sp>
        <p:nvSpPr>
          <p:cNvPr id="9" name="TextBox 8">
            <a:extLst>
              <a:ext uri="{FF2B5EF4-FFF2-40B4-BE49-F238E27FC236}">
                <a16:creationId xmlns:a16="http://schemas.microsoft.com/office/drawing/2014/main" id="{05DDF158-1B50-1385-F5CF-126B8A20300A}"/>
              </a:ext>
            </a:extLst>
          </p:cNvPr>
          <p:cNvSpPr txBox="1"/>
          <p:nvPr/>
        </p:nvSpPr>
        <p:spPr>
          <a:xfrm flipH="1">
            <a:off x="3671511" y="2467904"/>
            <a:ext cx="2822820" cy="234236"/>
          </a:xfrm>
          <a:prstGeom prst="rect">
            <a:avLst/>
          </a:prstGeom>
          <a:noFill/>
        </p:spPr>
        <p:txBody>
          <a:bodyPr wrap="none" lIns="0" tIns="0" rIns="0" bIns="0"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100" spc="200">
                <a:solidFill>
                  <a:srgbClr val="002060"/>
                </a:solidFill>
                <a:latin typeface="AT Fabriga Medium" pitchFamily="2" charset="77"/>
                <a:ea typeface="AT Fabriga Medium" pitchFamily="2" charset="77"/>
              </a:rPr>
              <a:t>PRICE CHANGE (year-on-year)</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100" spc="200">
              <a:solidFill>
                <a:srgbClr val="002060"/>
              </a:solidFill>
              <a:latin typeface="AT Fabriga Medium" pitchFamily="2" charset="77"/>
              <a:ea typeface="AT Fabriga Medium" pitchFamily="2" charset="77"/>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200" normalizeH="0" baseline="0" noProof="0">
              <a:ln>
                <a:noFill/>
              </a:ln>
              <a:solidFill>
                <a:srgbClr val="001852"/>
              </a:solidFill>
              <a:effectLst/>
              <a:uLnTx/>
              <a:uFillTx/>
              <a:latin typeface="AT Fabriga Medium" pitchFamily="2" charset="77"/>
              <a:ea typeface="AT Fabriga Medium" pitchFamily="2" charset="77"/>
              <a:cs typeface="+mn-cs"/>
            </a:endParaRPr>
          </a:p>
        </p:txBody>
      </p:sp>
      <p:sp>
        <p:nvSpPr>
          <p:cNvPr id="13" name="Rectangle 12">
            <a:extLst>
              <a:ext uri="{FF2B5EF4-FFF2-40B4-BE49-F238E27FC236}">
                <a16:creationId xmlns:a16="http://schemas.microsoft.com/office/drawing/2014/main" id="{4D6B879C-E032-799D-9DA4-63255E082905}"/>
              </a:ext>
            </a:extLst>
          </p:cNvPr>
          <p:cNvSpPr/>
          <p:nvPr/>
        </p:nvSpPr>
        <p:spPr>
          <a:xfrm flipH="1">
            <a:off x="3604844" y="2620052"/>
            <a:ext cx="219905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a:solidFill>
                  <a:srgbClr val="001852"/>
                </a:solidFill>
                <a:latin typeface="AT Fabriga Bold" pitchFamily="50" charset="0"/>
                <a:ea typeface="AT Fabriga Bold" pitchFamily="50" charset="0"/>
              </a:rPr>
              <a:t>-0.0%</a:t>
            </a:r>
          </a:p>
        </p:txBody>
      </p:sp>
      <p:sp>
        <p:nvSpPr>
          <p:cNvPr id="2" name="TextBox 1">
            <a:extLst>
              <a:ext uri="{FF2B5EF4-FFF2-40B4-BE49-F238E27FC236}">
                <a16:creationId xmlns:a16="http://schemas.microsoft.com/office/drawing/2014/main" id="{284BC4F8-E1E7-182E-E9B8-9B76E170374A}"/>
              </a:ext>
            </a:extLst>
          </p:cNvPr>
          <p:cNvSpPr txBox="1"/>
          <p:nvPr/>
        </p:nvSpPr>
        <p:spPr>
          <a:xfrm>
            <a:off x="3671511" y="3238812"/>
            <a:ext cx="3142987" cy="923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600" b="0" u="none" strike="noStrike" kern="1200" cap="none" spc="0" normalizeH="0" baseline="0" noProof="0">
                <a:ln>
                  <a:noFill/>
                </a:ln>
                <a:solidFill>
                  <a:srgbClr val="001852"/>
                </a:solidFill>
                <a:effectLst/>
                <a:uLnTx/>
                <a:uFillTx/>
                <a:latin typeface="AT Fabriga Light" pitchFamily="50" charset="0"/>
                <a:ea typeface="AT Fabriga Light" pitchFamily="50" charset="0"/>
              </a:rPr>
              <a:t>Like-for-like price growth. </a:t>
            </a:r>
            <a:r>
              <a:rPr lang="en-US" sz="600">
                <a:solidFill>
                  <a:srgbClr val="001852"/>
                </a:solidFill>
                <a:latin typeface="AT Fabriga Light" pitchFamily="50" charset="0"/>
                <a:ea typeface="AT Fabriga Light" pitchFamily="50" charset="0"/>
              </a:rPr>
              <a:t>E</a:t>
            </a:r>
            <a:r>
              <a:rPr kumimoji="0" lang="en-US" sz="600" b="0" u="none" strike="noStrike" kern="1200" cap="none" spc="0" normalizeH="0" baseline="0" noProof="0" err="1">
                <a:ln>
                  <a:noFill/>
                </a:ln>
                <a:solidFill>
                  <a:srgbClr val="001852"/>
                </a:solidFill>
                <a:effectLst/>
                <a:uLnTx/>
                <a:uFillTx/>
                <a:latin typeface="AT Fabriga Light" pitchFamily="50" charset="0"/>
                <a:ea typeface="AT Fabriga Light" pitchFamily="50" charset="0"/>
              </a:rPr>
              <a:t>xcludes</a:t>
            </a:r>
            <a:r>
              <a:rPr kumimoji="0" lang="en-US" sz="600" b="0" u="none" strike="noStrike" kern="1200" cap="none" spc="0" normalizeH="0" baseline="0" noProof="0">
                <a:ln>
                  <a:noFill/>
                </a:ln>
                <a:solidFill>
                  <a:srgbClr val="001852"/>
                </a:solidFill>
                <a:effectLst/>
                <a:uLnTx/>
                <a:uFillTx/>
                <a:latin typeface="AT Fabriga Light" pitchFamily="50" charset="0"/>
                <a:ea typeface="AT Fabriga Light" pitchFamily="50" charset="0"/>
              </a:rPr>
              <a:t> VAT and private adverts .</a:t>
            </a:r>
          </a:p>
        </p:txBody>
      </p:sp>
      <p:sp>
        <p:nvSpPr>
          <p:cNvPr id="3" name="Rectangle 2">
            <a:extLst>
              <a:ext uri="{FF2B5EF4-FFF2-40B4-BE49-F238E27FC236}">
                <a16:creationId xmlns:a16="http://schemas.microsoft.com/office/drawing/2014/main" id="{E6DB8CF1-A25A-4970-C920-B93D0164A960}"/>
              </a:ext>
            </a:extLst>
          </p:cNvPr>
          <p:cNvSpPr/>
          <p:nvPr/>
        </p:nvSpPr>
        <p:spPr>
          <a:xfrm>
            <a:off x="214914" y="545913"/>
            <a:ext cx="6364413" cy="1569660"/>
          </a:xfrm>
          <a:prstGeom prst="rect">
            <a:avLst/>
          </a:prstGeom>
          <a:noFill/>
        </p:spPr>
        <p:txBody>
          <a:bodyPr wrap="square" lIns="91440" tIns="45720" rIns="91440" bIns="45720" anchor="t">
            <a:spAutoFit/>
          </a:bodyPr>
          <a:lstStyle/>
          <a:p>
            <a:pPr>
              <a:defRPr/>
            </a:pPr>
            <a:r>
              <a:rPr lang="en-GB" sz="1200">
                <a:solidFill>
                  <a:srgbClr val="001852"/>
                </a:solidFill>
                <a:latin typeface="AT Fabriga Medium" pitchFamily="2" charset="77"/>
                <a:ea typeface="AT Fabriga Medium" pitchFamily="2" charset="77"/>
              </a:rPr>
              <a:t>Like-for-like used LCV prices remained flat in December, having trended with year-on-year price movements improving since October 24, ending both December and Q4 with a 0% movement on 2024. </a:t>
            </a:r>
            <a:r>
              <a:rPr lang="en-GB" sz="1200">
                <a:solidFill>
                  <a:srgbClr val="001852"/>
                </a:solidFill>
                <a:latin typeface="AT Fabriga Light" pitchFamily="2" charset="77"/>
                <a:ea typeface="AT Fabriga Light" pitchFamily="2" charset="77"/>
              </a:rPr>
              <a:t>Electric pricing ended the year back 4% in December year-on-year whilst diesel grew 0.2%. Chassis Cabs grew 5.6% and Pickup’s fell by 2.3%. Older aged vans continued to see improvements, with 10-15-year-old vans and 15 years + growing 7.1% and 5.8% respectively driven by positive market health dynamics  in December. Prices for younger vans  fell as up to 1-year-old and  1-3-year-old vans were 3.9% and 1.7% back year-on-year, respectively.</a:t>
            </a:r>
            <a:endParaRPr lang="en-GB" sz="1200">
              <a:solidFill>
                <a:srgbClr val="001852"/>
              </a:solidFill>
              <a:latin typeface="AT Fabriga Light"/>
              <a:ea typeface="AT Fabriga Light" pitchFamily="50" charset="0"/>
            </a:endParaRPr>
          </a:p>
        </p:txBody>
      </p:sp>
      <p:sp>
        <p:nvSpPr>
          <p:cNvPr id="10" name="Rectangle 9">
            <a:extLst>
              <a:ext uri="{FF2B5EF4-FFF2-40B4-BE49-F238E27FC236}">
                <a16:creationId xmlns:a16="http://schemas.microsoft.com/office/drawing/2014/main" id="{FD3C3369-7EBC-4E7D-CD58-DCF7A5F9B67C}"/>
              </a:ext>
            </a:extLst>
          </p:cNvPr>
          <p:cNvSpPr/>
          <p:nvPr/>
        </p:nvSpPr>
        <p:spPr>
          <a:xfrm>
            <a:off x="261109" y="2314420"/>
            <a:ext cx="3167881" cy="1087162"/>
          </a:xfrm>
          <a:prstGeom prst="rect">
            <a:avLst/>
          </a:prstGeom>
          <a:solidFill>
            <a:srgbClr val="E0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Fabriga Medium"/>
              <a:ea typeface="+mn-ea"/>
              <a:cs typeface="+mn-cs"/>
            </a:endParaRPr>
          </a:p>
        </p:txBody>
      </p:sp>
      <p:sp>
        <p:nvSpPr>
          <p:cNvPr id="11" name="TextBox 10">
            <a:extLst>
              <a:ext uri="{FF2B5EF4-FFF2-40B4-BE49-F238E27FC236}">
                <a16:creationId xmlns:a16="http://schemas.microsoft.com/office/drawing/2014/main" id="{8851D6D2-994D-4284-BD4B-9893839629C5}"/>
              </a:ext>
            </a:extLst>
          </p:cNvPr>
          <p:cNvSpPr txBox="1"/>
          <p:nvPr/>
        </p:nvSpPr>
        <p:spPr>
          <a:xfrm flipV="1">
            <a:off x="1068287" y="2249173"/>
            <a:ext cx="0" cy="45719"/>
          </a:xfrm>
          <a:prstGeom prst="rect">
            <a:avLst/>
          </a:prstGeom>
          <a:noFill/>
        </p:spPr>
        <p:txBody>
          <a:bodyPr wrap="none" lIns="0" tIns="0" rIns="0" bIns="0" rtlCol="0">
            <a:noAutofit/>
          </a:bodyPr>
          <a:lstStyle/>
          <a:p>
            <a:endParaRPr lang="en-US">
              <a:solidFill>
                <a:schemeClr val="accent1"/>
              </a:solidFill>
              <a:latin typeface="+mj-lt"/>
            </a:endParaRPr>
          </a:p>
        </p:txBody>
      </p:sp>
      <p:sp>
        <p:nvSpPr>
          <p:cNvPr id="15" name="Rectangle 14">
            <a:extLst>
              <a:ext uri="{FF2B5EF4-FFF2-40B4-BE49-F238E27FC236}">
                <a16:creationId xmlns:a16="http://schemas.microsoft.com/office/drawing/2014/main" id="{E722689F-A19B-3616-4EEE-F6EE919339D0}"/>
              </a:ext>
            </a:extLst>
          </p:cNvPr>
          <p:cNvSpPr/>
          <p:nvPr/>
        </p:nvSpPr>
        <p:spPr>
          <a:xfrm>
            <a:off x="413359" y="2624397"/>
            <a:ext cx="2446105" cy="707886"/>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4000">
                <a:solidFill>
                  <a:srgbClr val="001852"/>
                </a:solidFill>
                <a:latin typeface="AT Fabriga Bold" pitchFamily="50" charset="0"/>
                <a:ea typeface="AT Fabriga Bold" pitchFamily="50" charset="0"/>
              </a:rPr>
              <a:t>£21,597</a:t>
            </a:r>
            <a:endParaRPr kumimoji="0" lang="en-GB" sz="4000" b="0" i="0" u="none" strike="noStrike" kern="1200" cap="none" spc="0" normalizeH="0" baseline="0" noProof="0">
              <a:ln>
                <a:noFill/>
              </a:ln>
              <a:solidFill>
                <a:srgbClr val="001852"/>
              </a:solidFill>
              <a:effectLst/>
              <a:uLnTx/>
              <a:uFillTx/>
              <a:latin typeface="AT Fabriga Bold" pitchFamily="50" charset="0"/>
              <a:ea typeface="AT Fabriga Bold" pitchFamily="50" charset="0"/>
              <a:cs typeface="+mn-cs"/>
            </a:endParaRPr>
          </a:p>
        </p:txBody>
      </p:sp>
      <p:sp>
        <p:nvSpPr>
          <p:cNvPr id="16" name="TextBox 15">
            <a:extLst>
              <a:ext uri="{FF2B5EF4-FFF2-40B4-BE49-F238E27FC236}">
                <a16:creationId xmlns:a16="http://schemas.microsoft.com/office/drawing/2014/main" id="{DAF4B6E3-8F90-2D39-B89B-1AC9C0AE6FD1}"/>
              </a:ext>
            </a:extLst>
          </p:cNvPr>
          <p:cNvSpPr txBox="1"/>
          <p:nvPr/>
        </p:nvSpPr>
        <p:spPr>
          <a:xfrm>
            <a:off x="508561" y="2473381"/>
            <a:ext cx="914400" cy="198375"/>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200" normalizeH="0" baseline="0" noProof="0">
                <a:ln>
                  <a:noFill/>
                </a:ln>
                <a:solidFill>
                  <a:srgbClr val="002060"/>
                </a:solidFill>
                <a:effectLst/>
                <a:uLnTx/>
                <a:uFillTx/>
                <a:latin typeface="AT Fabriga Medium" pitchFamily="2" charset="77"/>
                <a:ea typeface="AT Fabriga Medium" pitchFamily="2" charset="77"/>
                <a:cs typeface="+mn-cs"/>
              </a:rPr>
              <a:t>AVERAGE PRICE (Dec</a:t>
            </a:r>
            <a:r>
              <a:rPr lang="en-US" sz="1100" spc="200">
                <a:solidFill>
                  <a:srgbClr val="002060"/>
                </a:solidFill>
                <a:latin typeface="AT Fabriga Medium" pitchFamily="2" charset="77"/>
                <a:ea typeface="AT Fabriga Medium" pitchFamily="2" charset="77"/>
              </a:rPr>
              <a:t> 20</a:t>
            </a:r>
            <a:r>
              <a:rPr kumimoji="0" lang="en-US" sz="1100" b="0" i="0" u="none" strike="noStrike" kern="1200" cap="none" spc="200" normalizeH="0" baseline="0" noProof="0">
                <a:ln>
                  <a:noFill/>
                </a:ln>
                <a:solidFill>
                  <a:srgbClr val="002060"/>
                </a:solidFill>
                <a:effectLst/>
                <a:uLnTx/>
                <a:uFillTx/>
                <a:latin typeface="AT Fabriga Medium" pitchFamily="2" charset="77"/>
                <a:ea typeface="AT Fabriga Medium" pitchFamily="2" charset="77"/>
                <a:cs typeface="+mn-cs"/>
              </a:rPr>
              <a:t>25)</a:t>
            </a:r>
          </a:p>
        </p:txBody>
      </p:sp>
      <p:graphicFrame>
        <p:nvGraphicFramePr>
          <p:cNvPr id="6" name="Chart 5">
            <a:extLst>
              <a:ext uri="{FF2B5EF4-FFF2-40B4-BE49-F238E27FC236}">
                <a16:creationId xmlns:a16="http://schemas.microsoft.com/office/drawing/2014/main" id="{8B3F1CAC-0C18-7CA9-E3DA-E00B3E3DB260}"/>
              </a:ext>
            </a:extLst>
          </p:cNvPr>
          <p:cNvGraphicFramePr/>
          <p:nvPr>
            <p:extLst>
              <p:ext uri="{D42A27DB-BD31-4B8C-83A1-F6EECF244321}">
                <p14:modId xmlns:p14="http://schemas.microsoft.com/office/powerpoint/2010/main" val="2275170760"/>
              </p:ext>
            </p:extLst>
          </p:nvPr>
        </p:nvGraphicFramePr>
        <p:xfrm>
          <a:off x="413358" y="3785094"/>
          <a:ext cx="6120249" cy="57907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3718416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9E27A8-CFDE-4712-1CEC-6C3A0B525942}"/>
              </a:ext>
            </a:extLst>
          </p:cNvPr>
          <p:cNvSpPr/>
          <p:nvPr/>
        </p:nvSpPr>
        <p:spPr>
          <a:xfrm>
            <a:off x="464496" y="1155031"/>
            <a:ext cx="6288607" cy="8625799"/>
          </a:xfrm>
          <a:prstGeom prst="rect">
            <a:avLst/>
          </a:prstGeom>
          <a:solidFill>
            <a:srgbClr val="001345">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2000" err="1">
              <a:latin typeface="+mj-lt"/>
            </a:endParaRPr>
          </a:p>
        </p:txBody>
      </p:sp>
      <p:sp>
        <p:nvSpPr>
          <p:cNvPr id="24" name="Rectangle 23">
            <a:extLst>
              <a:ext uri="{FF2B5EF4-FFF2-40B4-BE49-F238E27FC236}">
                <a16:creationId xmlns:a16="http://schemas.microsoft.com/office/drawing/2014/main" id="{956EECD3-02CD-59D2-7FBD-CF14905C2B9C}"/>
              </a:ext>
            </a:extLst>
          </p:cNvPr>
          <p:cNvSpPr/>
          <p:nvPr/>
        </p:nvSpPr>
        <p:spPr>
          <a:xfrm>
            <a:off x="209069" y="477556"/>
            <a:ext cx="6544033" cy="632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0" lang="en-GB" sz="1100" b="0" i="0" u="none" strike="noStrike" kern="1200" cap="none" spc="0" normalizeH="0" baseline="0" noProof="0">
                <a:ln>
                  <a:noFill/>
                </a:ln>
                <a:solidFill>
                  <a:srgbClr val="002060"/>
                </a:solidFill>
                <a:effectLst/>
                <a:uLnTx/>
                <a:uFillTx/>
                <a:latin typeface="AT Fabriga Light" pitchFamily="2" charset="77"/>
                <a:ea typeface="AT Fabriga Light" pitchFamily="2" charset="77"/>
                <a:cs typeface="+mn-cs"/>
              </a:rPr>
              <a:t>Charts show Market Health (</a:t>
            </a:r>
            <a:r>
              <a:rPr lang="en-GB" sz="1100">
                <a:solidFill>
                  <a:srgbClr val="002060"/>
                </a:solidFill>
                <a:latin typeface="AT Fabriga Light" pitchFamily="2" charset="77"/>
                <a:ea typeface="AT Fabriga Light" pitchFamily="2" charset="77"/>
              </a:rPr>
              <a:t>white</a:t>
            </a:r>
            <a:r>
              <a:rPr kumimoji="0" lang="en-GB" sz="1100" b="0" i="0" u="none" strike="noStrike" kern="1200" cap="none" spc="0" normalizeH="0" baseline="0" noProof="0">
                <a:ln>
                  <a:noFill/>
                </a:ln>
                <a:solidFill>
                  <a:srgbClr val="002060"/>
                </a:solidFill>
                <a:effectLst/>
                <a:uLnTx/>
                <a:uFillTx/>
                <a:latin typeface="AT Fabriga Light" pitchFamily="2" charset="77"/>
                <a:ea typeface="AT Fabriga Light" pitchFamily="2" charset="77"/>
                <a:cs typeface="+mn-cs"/>
              </a:rPr>
              <a:t> bar), Demand (</a:t>
            </a:r>
            <a:r>
              <a:rPr lang="en-GB" sz="1100">
                <a:solidFill>
                  <a:srgbClr val="002060"/>
                </a:solidFill>
                <a:latin typeface="AT Fabriga Light" pitchFamily="2" charset="77"/>
                <a:ea typeface="AT Fabriga Light" pitchFamily="2" charset="77"/>
              </a:rPr>
              <a:t>blue</a:t>
            </a:r>
            <a:r>
              <a:rPr kumimoji="0" lang="en-GB" sz="1100" b="0" i="0" u="none" strike="noStrike" kern="1200" cap="none" spc="0" normalizeH="0" baseline="0" noProof="0">
                <a:ln>
                  <a:noFill/>
                </a:ln>
                <a:solidFill>
                  <a:srgbClr val="002060"/>
                </a:solidFill>
                <a:effectLst/>
                <a:uLnTx/>
                <a:uFillTx/>
                <a:latin typeface="AT Fabriga Light" pitchFamily="2" charset="77"/>
                <a:ea typeface="AT Fabriga Light" pitchFamily="2" charset="77"/>
                <a:cs typeface="+mn-cs"/>
              </a:rPr>
              <a:t>) and Supply (</a:t>
            </a:r>
            <a:r>
              <a:rPr lang="en-GB" sz="1100">
                <a:solidFill>
                  <a:srgbClr val="002060"/>
                </a:solidFill>
                <a:latin typeface="AT Fabriga Light" pitchFamily="2" charset="77"/>
                <a:ea typeface="AT Fabriga Light" pitchFamily="2" charset="77"/>
              </a:rPr>
              <a:t>red</a:t>
            </a:r>
            <a:r>
              <a:rPr kumimoji="0" lang="en-GB" sz="1100" b="0" i="0" u="none" strike="noStrike" kern="1200" cap="none" spc="0" normalizeH="0" baseline="0" noProof="0">
                <a:ln>
                  <a:noFill/>
                </a:ln>
                <a:solidFill>
                  <a:srgbClr val="002060"/>
                </a:solidFill>
                <a:effectLst/>
                <a:uLnTx/>
                <a:uFillTx/>
                <a:latin typeface="AT Fabriga Light" pitchFamily="2" charset="77"/>
                <a:ea typeface="AT Fabriga Light" pitchFamily="2" charset="77"/>
                <a:cs typeface="+mn-cs"/>
              </a:rPr>
              <a:t>), with pricing movements. </a:t>
            </a:r>
            <a:r>
              <a:rPr lang="en-GB" sz="1100">
                <a:solidFill>
                  <a:srgbClr val="001852"/>
                </a:solidFill>
                <a:latin typeface="AT Fabriga Light" pitchFamily="50" charset="0"/>
                <a:ea typeface="AT Fabriga Light" pitchFamily="50" charset="0"/>
              </a:rPr>
              <a:t>Panel vans as an example shows market health at 11%, as supply (-12%) is outpaced by demand (-2%). </a:t>
            </a:r>
          </a:p>
        </p:txBody>
      </p:sp>
      <p:sp>
        <p:nvSpPr>
          <p:cNvPr id="31" name="TextBox 30">
            <a:extLst>
              <a:ext uri="{FF2B5EF4-FFF2-40B4-BE49-F238E27FC236}">
                <a16:creationId xmlns:a16="http://schemas.microsoft.com/office/drawing/2014/main" id="{651FC174-A468-8844-A12C-5DEA0AB954DA}"/>
              </a:ext>
            </a:extLst>
          </p:cNvPr>
          <p:cNvSpPr txBox="1"/>
          <p:nvPr/>
        </p:nvSpPr>
        <p:spPr>
          <a:xfrm>
            <a:off x="5866902" y="775723"/>
            <a:ext cx="0" cy="0"/>
          </a:xfrm>
          <a:prstGeom prst="rect">
            <a:avLst/>
          </a:prstGeom>
          <a:noFill/>
        </p:spPr>
        <p:txBody>
          <a:bodyPr wrap="none" lIns="0" tIns="0" rIns="0" bIns="0" rtlCol="0">
            <a:noAutofit/>
          </a:bodyPr>
          <a:lstStyle/>
          <a:p>
            <a:endParaRPr lang="en-US">
              <a:latin typeface="AT Fabriga" pitchFamily="2" charset="77"/>
              <a:ea typeface="AT Fabriga" pitchFamily="2" charset="77"/>
            </a:endParaRPr>
          </a:p>
        </p:txBody>
      </p:sp>
      <p:grpSp>
        <p:nvGrpSpPr>
          <p:cNvPr id="16" name="Group 15">
            <a:extLst>
              <a:ext uri="{FF2B5EF4-FFF2-40B4-BE49-F238E27FC236}">
                <a16:creationId xmlns:a16="http://schemas.microsoft.com/office/drawing/2014/main" id="{7FDDF2A3-8388-3D4B-AFDF-9326B292B5F3}"/>
              </a:ext>
            </a:extLst>
          </p:cNvPr>
          <p:cNvGrpSpPr/>
          <p:nvPr/>
        </p:nvGrpSpPr>
        <p:grpSpPr>
          <a:xfrm>
            <a:off x="731149" y="1386349"/>
            <a:ext cx="1104917" cy="248010"/>
            <a:chOff x="549333" y="1180918"/>
            <a:chExt cx="1104917" cy="248010"/>
          </a:xfrm>
        </p:grpSpPr>
        <p:sp>
          <p:nvSpPr>
            <p:cNvPr id="153" name="Oval 152">
              <a:extLst>
                <a:ext uri="{FF2B5EF4-FFF2-40B4-BE49-F238E27FC236}">
                  <a16:creationId xmlns:a16="http://schemas.microsoft.com/office/drawing/2014/main" id="{665762FD-3BCC-9F42-A88A-1D21ADB3FAFC}"/>
                </a:ext>
              </a:extLst>
            </p:cNvPr>
            <p:cNvSpPr/>
            <p:nvPr/>
          </p:nvSpPr>
          <p:spPr>
            <a:xfrm>
              <a:off x="549333" y="1180918"/>
              <a:ext cx="136800" cy="122299"/>
            </a:xfrm>
            <a:prstGeom prst="ellipse">
              <a:avLst/>
            </a:prstGeom>
            <a:solidFill>
              <a:srgbClr val="0D2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600" err="1">
                <a:solidFill>
                  <a:srgbClr val="001245"/>
                </a:solidFill>
                <a:latin typeface="AT Fabriga" pitchFamily="2" charset="77"/>
                <a:ea typeface="AT Fabriga" pitchFamily="2" charset="77"/>
              </a:endParaRPr>
            </a:p>
          </p:txBody>
        </p:sp>
        <p:sp>
          <p:nvSpPr>
            <p:cNvPr id="167" name="TextBox 166">
              <a:extLst>
                <a:ext uri="{FF2B5EF4-FFF2-40B4-BE49-F238E27FC236}">
                  <a16:creationId xmlns:a16="http://schemas.microsoft.com/office/drawing/2014/main" id="{71BF1FCF-5875-E946-B0C2-5FC1CA78EF63}"/>
                </a:ext>
              </a:extLst>
            </p:cNvPr>
            <p:cNvSpPr txBox="1"/>
            <p:nvPr/>
          </p:nvSpPr>
          <p:spPr>
            <a:xfrm>
              <a:off x="739850" y="1182333"/>
              <a:ext cx="914400" cy="246595"/>
            </a:xfrm>
            <a:prstGeom prst="rect">
              <a:avLst/>
            </a:prstGeom>
            <a:noFill/>
          </p:spPr>
          <p:txBody>
            <a:bodyPr wrap="none" lIns="0" tIns="0" rIns="0" bIns="0" rtlCol="0">
              <a:noAutofit/>
            </a:bodyPr>
            <a:lstStyle/>
            <a:p>
              <a:r>
                <a:rPr lang="en-US" sz="1100" spc="100">
                  <a:solidFill>
                    <a:schemeClr val="bg1"/>
                  </a:solidFill>
                  <a:latin typeface="AT Fabriga Medium" pitchFamily="50" charset="0"/>
                  <a:ea typeface="AT Fabriga Medium" pitchFamily="50" charset="0"/>
                </a:rPr>
                <a:t>Demand YOY</a:t>
              </a:r>
            </a:p>
          </p:txBody>
        </p:sp>
      </p:grpSp>
      <p:grpSp>
        <p:nvGrpSpPr>
          <p:cNvPr id="10" name="Group 9">
            <a:extLst>
              <a:ext uri="{FF2B5EF4-FFF2-40B4-BE49-F238E27FC236}">
                <a16:creationId xmlns:a16="http://schemas.microsoft.com/office/drawing/2014/main" id="{61CBB06F-A1BE-2D47-92CC-9CD1627D16C9}"/>
              </a:ext>
            </a:extLst>
          </p:cNvPr>
          <p:cNvGrpSpPr/>
          <p:nvPr/>
        </p:nvGrpSpPr>
        <p:grpSpPr>
          <a:xfrm>
            <a:off x="2134478" y="1377825"/>
            <a:ext cx="1100045" cy="246595"/>
            <a:chOff x="1965842" y="1172394"/>
            <a:chExt cx="1100045" cy="246595"/>
          </a:xfrm>
        </p:grpSpPr>
        <p:sp>
          <p:nvSpPr>
            <p:cNvPr id="5" name="TextBox 4">
              <a:extLst>
                <a:ext uri="{FF2B5EF4-FFF2-40B4-BE49-F238E27FC236}">
                  <a16:creationId xmlns:a16="http://schemas.microsoft.com/office/drawing/2014/main" id="{CC4AAF80-FA46-B248-BB8F-DF64DC716E6F}"/>
                </a:ext>
              </a:extLst>
            </p:cNvPr>
            <p:cNvSpPr txBox="1"/>
            <p:nvPr/>
          </p:nvSpPr>
          <p:spPr>
            <a:xfrm>
              <a:off x="2151487" y="1172394"/>
              <a:ext cx="914400" cy="246595"/>
            </a:xfrm>
            <a:prstGeom prst="rect">
              <a:avLst/>
            </a:prstGeom>
            <a:noFill/>
          </p:spPr>
          <p:txBody>
            <a:bodyPr wrap="none" lIns="0" tIns="0" rIns="0" bIns="0" rtlCol="0">
              <a:noAutofit/>
            </a:bodyPr>
            <a:lstStyle>
              <a:defPPr>
                <a:defRPr lang="en-US"/>
              </a:defPPr>
              <a:lvl1pPr>
                <a:defRPr sz="900" spc="100">
                  <a:solidFill>
                    <a:schemeClr val="bg1"/>
                  </a:solidFill>
                  <a:latin typeface="AT Fabriga Medium" pitchFamily="50" charset="0"/>
                  <a:ea typeface="AT Fabriga Medium" pitchFamily="50" charset="0"/>
                </a:defRPr>
              </a:lvl1pPr>
            </a:lstStyle>
            <a:p>
              <a:r>
                <a:rPr lang="en-US" sz="1100"/>
                <a:t>Supply YOY</a:t>
              </a:r>
            </a:p>
          </p:txBody>
        </p:sp>
        <p:sp>
          <p:nvSpPr>
            <p:cNvPr id="29" name="Oval 28">
              <a:extLst>
                <a:ext uri="{FF2B5EF4-FFF2-40B4-BE49-F238E27FC236}">
                  <a16:creationId xmlns:a16="http://schemas.microsoft.com/office/drawing/2014/main" id="{90B7C081-D35B-4B5A-9A4F-CB9A8FE67C9C}"/>
                </a:ext>
              </a:extLst>
            </p:cNvPr>
            <p:cNvSpPr/>
            <p:nvPr/>
          </p:nvSpPr>
          <p:spPr>
            <a:xfrm>
              <a:off x="1965842" y="1180918"/>
              <a:ext cx="136800" cy="122299"/>
            </a:xfrm>
            <a:prstGeom prst="ellipse">
              <a:avLst/>
            </a:prstGeom>
            <a:solidFill>
              <a:srgbClr val="B11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2000" err="1">
                <a:solidFill>
                  <a:srgbClr val="001245"/>
                </a:solidFill>
                <a:latin typeface="AT Fabriga" pitchFamily="2" charset="77"/>
                <a:ea typeface="AT Fabriga" pitchFamily="2" charset="77"/>
              </a:endParaRPr>
            </a:p>
          </p:txBody>
        </p:sp>
      </p:grpSp>
      <p:sp>
        <p:nvSpPr>
          <p:cNvPr id="2" name="Rectangle 1">
            <a:extLst>
              <a:ext uri="{FF2B5EF4-FFF2-40B4-BE49-F238E27FC236}">
                <a16:creationId xmlns:a16="http://schemas.microsoft.com/office/drawing/2014/main" id="{A5564A48-FE1F-6D4B-ADAB-3C93C738B30B}"/>
              </a:ext>
            </a:extLst>
          </p:cNvPr>
          <p:cNvSpPr/>
          <p:nvPr/>
        </p:nvSpPr>
        <p:spPr>
          <a:xfrm>
            <a:off x="104897" y="1988691"/>
            <a:ext cx="359860" cy="779217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2000">
              <a:solidFill>
                <a:srgbClr val="001245"/>
              </a:solidFill>
              <a:latin typeface="AT Fabriga" pitchFamily="2" charset="77"/>
              <a:ea typeface="AT Fabriga" pitchFamily="2" charset="77"/>
            </a:endParaRPr>
          </a:p>
        </p:txBody>
      </p:sp>
      <p:sp>
        <p:nvSpPr>
          <p:cNvPr id="47" name="TextBox 46">
            <a:extLst>
              <a:ext uri="{FF2B5EF4-FFF2-40B4-BE49-F238E27FC236}">
                <a16:creationId xmlns:a16="http://schemas.microsoft.com/office/drawing/2014/main" id="{D3C62796-A58F-A648-AB06-35345C5AB4B9}"/>
              </a:ext>
            </a:extLst>
          </p:cNvPr>
          <p:cNvSpPr txBox="1"/>
          <p:nvPr/>
        </p:nvSpPr>
        <p:spPr>
          <a:xfrm rot="16200000">
            <a:off x="-744531" y="7425646"/>
            <a:ext cx="2072001" cy="164798"/>
          </a:xfrm>
          <a:prstGeom prst="rect">
            <a:avLst/>
          </a:prstGeom>
          <a:noFill/>
        </p:spPr>
        <p:txBody>
          <a:bodyPr wrap="none" lIns="0" tIns="0" rIns="0" bIns="0" rtlCol="0">
            <a:noAutofit/>
          </a:bodyPr>
          <a:lstStyle/>
          <a:p>
            <a:pPr algn="ctr"/>
            <a:r>
              <a:rPr lang="en-US" sz="1200" spc="100">
                <a:solidFill>
                  <a:schemeClr val="bg1"/>
                </a:solidFill>
                <a:latin typeface="AT Fabriga Medium" pitchFamily="2" charset="77"/>
                <a:ea typeface="AT Fabriga Medium" pitchFamily="2" charset="77"/>
              </a:rPr>
              <a:t>VEHICLE</a:t>
            </a:r>
            <a:r>
              <a:rPr lang="en-US" sz="1200" spc="100">
                <a:solidFill>
                  <a:schemeClr val="bg1"/>
                </a:solidFill>
                <a:latin typeface="AT Fabriga" pitchFamily="2" charset="77"/>
                <a:ea typeface="AT Fabriga" pitchFamily="2" charset="77"/>
              </a:rPr>
              <a:t> AGE</a:t>
            </a:r>
          </a:p>
        </p:txBody>
      </p:sp>
      <p:sp>
        <p:nvSpPr>
          <p:cNvPr id="48" name="TextBox 47">
            <a:extLst>
              <a:ext uri="{FF2B5EF4-FFF2-40B4-BE49-F238E27FC236}">
                <a16:creationId xmlns:a16="http://schemas.microsoft.com/office/drawing/2014/main" id="{139A07F1-D111-5E4E-82E4-FE92C1BB1A76}"/>
              </a:ext>
            </a:extLst>
          </p:cNvPr>
          <p:cNvSpPr txBox="1"/>
          <p:nvPr/>
        </p:nvSpPr>
        <p:spPr>
          <a:xfrm rot="16200000">
            <a:off x="-1840834" y="4076418"/>
            <a:ext cx="4257704" cy="188153"/>
          </a:xfrm>
          <a:prstGeom prst="rect">
            <a:avLst/>
          </a:prstGeom>
          <a:noFill/>
        </p:spPr>
        <p:txBody>
          <a:bodyPr wrap="none" lIns="0" tIns="0" rIns="0" bIns="0" rtlCol="0">
            <a:noAutofit/>
          </a:bodyPr>
          <a:lstStyle/>
          <a:p>
            <a:pPr algn="ctr"/>
            <a:r>
              <a:rPr lang="en-US" sz="1200" spc="100">
                <a:solidFill>
                  <a:schemeClr val="bg1"/>
                </a:solidFill>
                <a:latin typeface="AT Fabriga Medium" pitchFamily="2" charset="77"/>
                <a:ea typeface="AT Fabriga Medium" pitchFamily="2" charset="77"/>
              </a:rPr>
              <a:t>BODY</a:t>
            </a:r>
            <a:r>
              <a:rPr lang="en-US" sz="1200" spc="100">
                <a:solidFill>
                  <a:schemeClr val="bg1"/>
                </a:solidFill>
                <a:latin typeface="AT Fabriga" pitchFamily="2" charset="77"/>
                <a:ea typeface="AT Fabriga" pitchFamily="2" charset="77"/>
              </a:rPr>
              <a:t> TYPE</a:t>
            </a:r>
          </a:p>
        </p:txBody>
      </p:sp>
      <p:sp>
        <p:nvSpPr>
          <p:cNvPr id="15" name="TextBox 14">
            <a:extLst>
              <a:ext uri="{FF2B5EF4-FFF2-40B4-BE49-F238E27FC236}">
                <a16:creationId xmlns:a16="http://schemas.microsoft.com/office/drawing/2014/main" id="{7DC6BF62-44FA-A13A-C790-A01289106F67}"/>
              </a:ext>
            </a:extLst>
          </p:cNvPr>
          <p:cNvSpPr txBox="1"/>
          <p:nvPr/>
        </p:nvSpPr>
        <p:spPr>
          <a:xfrm>
            <a:off x="1543328" y="3157099"/>
            <a:ext cx="0" cy="0"/>
          </a:xfrm>
          <a:prstGeom prst="rect">
            <a:avLst/>
          </a:prstGeom>
          <a:noFill/>
        </p:spPr>
        <p:txBody>
          <a:bodyPr wrap="none" lIns="0" tIns="0" rIns="0" bIns="0" rtlCol="0">
            <a:noAutofit/>
          </a:bodyPr>
          <a:lstStyle/>
          <a:p>
            <a:endParaRPr lang="en-US">
              <a:solidFill>
                <a:srgbClr val="001245"/>
              </a:solidFill>
              <a:latin typeface="AT Fabriga" pitchFamily="2" charset="77"/>
              <a:ea typeface="AT Fabriga" pitchFamily="2" charset="77"/>
            </a:endParaRPr>
          </a:p>
        </p:txBody>
      </p:sp>
      <p:sp>
        <p:nvSpPr>
          <p:cNvPr id="7" name="TextBox 6">
            <a:extLst>
              <a:ext uri="{FF2B5EF4-FFF2-40B4-BE49-F238E27FC236}">
                <a16:creationId xmlns:a16="http://schemas.microsoft.com/office/drawing/2014/main" id="{F3FFD5C6-2613-CA96-C304-EF29221ACD39}"/>
              </a:ext>
            </a:extLst>
          </p:cNvPr>
          <p:cNvSpPr txBox="1"/>
          <p:nvPr/>
        </p:nvSpPr>
        <p:spPr>
          <a:xfrm>
            <a:off x="2109293" y="4924543"/>
            <a:ext cx="2743200"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endParaRPr lang="en-US">
              <a:solidFill>
                <a:srgbClr val="001245"/>
              </a:solidFill>
              <a:latin typeface="AT Fabriga" pitchFamily="2" charset="77"/>
              <a:ea typeface="AT Fabriga" pitchFamily="2" charset="77"/>
              <a:cs typeface="Segoe UI"/>
            </a:endParaRPr>
          </a:p>
        </p:txBody>
      </p:sp>
      <p:sp>
        <p:nvSpPr>
          <p:cNvPr id="20" name="TextBox 19">
            <a:extLst>
              <a:ext uri="{FF2B5EF4-FFF2-40B4-BE49-F238E27FC236}">
                <a16:creationId xmlns:a16="http://schemas.microsoft.com/office/drawing/2014/main" id="{3A8139BF-A96A-6C3D-6B92-663327F88E22}"/>
              </a:ext>
            </a:extLst>
          </p:cNvPr>
          <p:cNvSpPr txBox="1"/>
          <p:nvPr/>
        </p:nvSpPr>
        <p:spPr>
          <a:xfrm rot="16200000">
            <a:off x="-270714" y="9002927"/>
            <a:ext cx="1194091" cy="276328"/>
          </a:xfrm>
          <a:prstGeom prst="rect">
            <a:avLst/>
          </a:prstGeom>
          <a:noFill/>
        </p:spPr>
        <p:txBody>
          <a:bodyPr wrap="none" lIns="0" tIns="0" rIns="0" bIns="0" rtlCol="0">
            <a:noAutofit/>
          </a:bodyPr>
          <a:lstStyle/>
          <a:p>
            <a:pPr algn="ctr"/>
            <a:r>
              <a:rPr lang="en-US" sz="1200" spc="100">
                <a:solidFill>
                  <a:schemeClr val="bg1"/>
                </a:solidFill>
                <a:latin typeface="AT Fabriga" pitchFamily="2" charset="77"/>
                <a:ea typeface="AT Fabriga" pitchFamily="2" charset="77"/>
              </a:rPr>
              <a:t>FUEL </a:t>
            </a:r>
            <a:r>
              <a:rPr lang="en-US" sz="1200" spc="100">
                <a:solidFill>
                  <a:schemeClr val="bg1"/>
                </a:solidFill>
                <a:latin typeface="AT Fabriga Medium" pitchFamily="2" charset="77"/>
                <a:ea typeface="AT Fabriga Medium" pitchFamily="2" charset="77"/>
              </a:rPr>
              <a:t>TYPE</a:t>
            </a:r>
          </a:p>
        </p:txBody>
      </p:sp>
      <p:grpSp>
        <p:nvGrpSpPr>
          <p:cNvPr id="26" name="Group 25">
            <a:extLst>
              <a:ext uri="{FF2B5EF4-FFF2-40B4-BE49-F238E27FC236}">
                <a16:creationId xmlns:a16="http://schemas.microsoft.com/office/drawing/2014/main" id="{FE79D453-CA11-18DC-026A-A974D6225DB9}"/>
              </a:ext>
            </a:extLst>
          </p:cNvPr>
          <p:cNvGrpSpPr/>
          <p:nvPr/>
        </p:nvGrpSpPr>
        <p:grpSpPr>
          <a:xfrm>
            <a:off x="3477588" y="1384439"/>
            <a:ext cx="1127974" cy="249880"/>
            <a:chOff x="3066380" y="1167699"/>
            <a:chExt cx="1127974" cy="249880"/>
          </a:xfrm>
        </p:grpSpPr>
        <p:sp>
          <p:nvSpPr>
            <p:cNvPr id="27" name="TextBox 26">
              <a:extLst>
                <a:ext uri="{FF2B5EF4-FFF2-40B4-BE49-F238E27FC236}">
                  <a16:creationId xmlns:a16="http://schemas.microsoft.com/office/drawing/2014/main" id="{AFE663CB-C380-F3F8-0513-52B0DF8228E8}"/>
                </a:ext>
              </a:extLst>
            </p:cNvPr>
            <p:cNvSpPr txBox="1"/>
            <p:nvPr/>
          </p:nvSpPr>
          <p:spPr>
            <a:xfrm>
              <a:off x="3279954" y="1170984"/>
              <a:ext cx="914400" cy="246595"/>
            </a:xfrm>
            <a:prstGeom prst="rect">
              <a:avLst/>
            </a:prstGeom>
            <a:noFill/>
          </p:spPr>
          <p:txBody>
            <a:bodyPr wrap="none" lIns="0" tIns="0" rIns="0" bIns="0" rtlCol="0">
              <a:noAutofit/>
            </a:bodyPr>
            <a:lstStyle>
              <a:defPPr>
                <a:defRPr lang="en-US"/>
              </a:defPPr>
              <a:lvl1pPr>
                <a:defRPr sz="900" spc="100">
                  <a:solidFill>
                    <a:schemeClr val="bg1"/>
                  </a:solidFill>
                  <a:latin typeface="AT Fabriga Medium" pitchFamily="50" charset="0"/>
                  <a:ea typeface="AT Fabriga Medium" pitchFamily="50" charset="0"/>
                </a:defRPr>
              </a:lvl1pPr>
            </a:lstStyle>
            <a:p>
              <a:r>
                <a:rPr lang="en-US" sz="1050"/>
                <a:t>Market Health YOY</a:t>
              </a:r>
            </a:p>
          </p:txBody>
        </p:sp>
        <p:sp>
          <p:nvSpPr>
            <p:cNvPr id="28" name="Rectangle 27">
              <a:extLst>
                <a:ext uri="{FF2B5EF4-FFF2-40B4-BE49-F238E27FC236}">
                  <a16:creationId xmlns:a16="http://schemas.microsoft.com/office/drawing/2014/main" id="{4389D5B3-8654-A478-9E5C-D42EACA611C3}"/>
                </a:ext>
              </a:extLst>
            </p:cNvPr>
            <p:cNvSpPr/>
            <p:nvPr/>
          </p:nvSpPr>
          <p:spPr>
            <a:xfrm>
              <a:off x="3066380" y="1167699"/>
              <a:ext cx="164251" cy="110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2000">
                <a:solidFill>
                  <a:srgbClr val="001245"/>
                </a:solidFill>
                <a:latin typeface="AT Fabriga" pitchFamily="2" charset="77"/>
                <a:ea typeface="AT Fabriga" pitchFamily="2" charset="77"/>
              </a:endParaRPr>
            </a:p>
          </p:txBody>
        </p:sp>
      </p:grpSp>
      <p:sp>
        <p:nvSpPr>
          <p:cNvPr id="30" name="TextBox 29">
            <a:extLst>
              <a:ext uri="{FF2B5EF4-FFF2-40B4-BE49-F238E27FC236}">
                <a16:creationId xmlns:a16="http://schemas.microsoft.com/office/drawing/2014/main" id="{BF6E16C3-006A-D742-9EC8-8002EA4DDB3E}"/>
              </a:ext>
            </a:extLst>
          </p:cNvPr>
          <p:cNvSpPr txBox="1"/>
          <p:nvPr/>
        </p:nvSpPr>
        <p:spPr>
          <a:xfrm>
            <a:off x="291469" y="243324"/>
            <a:ext cx="6392513" cy="196944"/>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normalizeH="0" baseline="0" noProof="0">
                <a:ln>
                  <a:noFill/>
                </a:ln>
                <a:solidFill>
                  <a:srgbClr val="001852"/>
                </a:solidFill>
                <a:effectLst/>
                <a:uLnTx/>
                <a:uFillTx/>
                <a:latin typeface="AT Fabriga Medium" pitchFamily="2" charset="77"/>
                <a:ea typeface="AT Fabriga Medium" pitchFamily="2" charset="77"/>
              </a:rPr>
              <a:t>DEMAND, SUPPLY, MARKET HEALTH &amp; PRICE GROWTH </a:t>
            </a:r>
            <a:r>
              <a:rPr kumimoji="0" lang="en-US" sz="1050" u="none" strike="noStrike" kern="1200" cap="none" normalizeH="0" baseline="0" noProof="0">
                <a:ln>
                  <a:noFill/>
                </a:ln>
                <a:solidFill>
                  <a:srgbClr val="001852"/>
                </a:solidFill>
                <a:effectLst/>
                <a:uLnTx/>
                <a:uFillTx/>
                <a:latin typeface="AT Fabriga Light" pitchFamily="50" charset="0"/>
                <a:ea typeface="AT Fabriga Light" pitchFamily="50" charset="0"/>
              </a:rPr>
              <a:t>(year-on-year)</a:t>
            </a:r>
            <a:endParaRPr kumimoji="0" lang="en-US" sz="1200" u="none" strike="noStrike" kern="1200" cap="none" normalizeH="0" baseline="0" noProof="0">
              <a:ln>
                <a:noFill/>
              </a:ln>
              <a:solidFill>
                <a:srgbClr val="001852"/>
              </a:solidFill>
              <a:effectLst/>
              <a:uLnTx/>
              <a:uFillTx/>
              <a:latin typeface="AT Fabriga Light" pitchFamily="50" charset="0"/>
              <a:ea typeface="AT Fabriga Light" pitchFamily="50" charset="0"/>
            </a:endParaRPr>
          </a:p>
        </p:txBody>
      </p:sp>
      <p:graphicFrame>
        <p:nvGraphicFramePr>
          <p:cNvPr id="6" name="Table 5">
            <a:extLst>
              <a:ext uri="{FF2B5EF4-FFF2-40B4-BE49-F238E27FC236}">
                <a16:creationId xmlns:a16="http://schemas.microsoft.com/office/drawing/2014/main" id="{07838F3D-F34F-CADA-6579-DF352A4E82E0}"/>
              </a:ext>
            </a:extLst>
          </p:cNvPr>
          <p:cNvGraphicFramePr>
            <a:graphicFrameLocks noGrp="1"/>
          </p:cNvGraphicFramePr>
          <p:nvPr>
            <p:extLst>
              <p:ext uri="{D42A27DB-BD31-4B8C-83A1-F6EECF244321}">
                <p14:modId xmlns:p14="http://schemas.microsoft.com/office/powerpoint/2010/main" val="423905681"/>
              </p:ext>
            </p:extLst>
          </p:nvPr>
        </p:nvGraphicFramePr>
        <p:xfrm>
          <a:off x="5284215" y="1173600"/>
          <a:ext cx="1557783" cy="8444217"/>
        </p:xfrm>
        <a:graphic>
          <a:graphicData uri="http://schemas.openxmlformats.org/drawingml/2006/table">
            <a:tbl>
              <a:tblPr/>
              <a:tblGrid>
                <a:gridCol w="633181">
                  <a:extLst>
                    <a:ext uri="{9D8B030D-6E8A-4147-A177-3AD203B41FA5}">
                      <a16:colId xmlns:a16="http://schemas.microsoft.com/office/drawing/2014/main" val="2349596067"/>
                    </a:ext>
                  </a:extLst>
                </a:gridCol>
                <a:gridCol w="648377">
                  <a:extLst>
                    <a:ext uri="{9D8B030D-6E8A-4147-A177-3AD203B41FA5}">
                      <a16:colId xmlns:a16="http://schemas.microsoft.com/office/drawing/2014/main" val="3258067625"/>
                    </a:ext>
                  </a:extLst>
                </a:gridCol>
                <a:gridCol w="276225">
                  <a:extLst>
                    <a:ext uri="{9D8B030D-6E8A-4147-A177-3AD203B41FA5}">
                      <a16:colId xmlns:a16="http://schemas.microsoft.com/office/drawing/2014/main" val="858846736"/>
                    </a:ext>
                  </a:extLst>
                </a:gridCol>
              </a:tblGrid>
              <a:tr h="860473">
                <a:tc>
                  <a:txBody>
                    <a:bodyPr/>
                    <a:lstStyle/>
                    <a:p>
                      <a:pPr algn="ctr" fontAlgn="ctr"/>
                      <a:r>
                        <a:rPr lang="en-GB" sz="1100" b="0" i="0" u="none" strike="noStrike">
                          <a:solidFill>
                            <a:schemeClr val="bg1"/>
                          </a:solidFill>
                          <a:effectLst/>
                          <a:latin typeface="AT Fabriga Medium" pitchFamily="50" charset="0"/>
                          <a:ea typeface="AT Fabriga Medium" pitchFamily="50" charset="0"/>
                        </a:rPr>
                        <a:t>Avg. Retail Price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1100" b="0" i="0" u="none" strike="noStrike">
                          <a:solidFill>
                            <a:schemeClr val="bg1"/>
                          </a:solidFill>
                          <a:effectLst/>
                          <a:latin typeface="AT Fabriga Medium" pitchFamily="50" charset="0"/>
                          <a:ea typeface="AT Fabriga Medium" pitchFamily="50" charset="0"/>
                        </a:rPr>
                        <a:t>year-on-year</a:t>
                      </a:r>
                    </a:p>
                  </a:txBody>
                  <a:tcPr marL="0" marR="0" marT="0" marB="0"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GB" sz="900" b="0" i="0" u="none" strike="noStrike">
                          <a:solidFill>
                            <a:schemeClr val="bg1"/>
                          </a:solidFill>
                          <a:effectLst/>
                          <a:latin typeface="AT Fabriga Medium" pitchFamily="50" charset="0"/>
                          <a:ea typeface="AT Fabriga Medium" pitchFamily="50" charset="0"/>
                        </a:rPr>
                        <a:t> </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077267000"/>
                  </a:ext>
                </a:extLst>
              </a:tr>
              <a:tr h="406886">
                <a:tc>
                  <a:txBody>
                    <a:bodyPr/>
                    <a:lstStyle/>
                    <a:p>
                      <a:pPr algn="ctr" fontAlgn="b">
                        <a:buNone/>
                      </a:pPr>
                      <a:r>
                        <a:rPr lang="en-GB" sz="1100" b="0" i="0" u="none" strike="noStrike">
                          <a:solidFill>
                            <a:schemeClr val="bg1"/>
                          </a:solidFill>
                          <a:effectLst/>
                          <a:latin typeface="AT Fabriga Light" pitchFamily="2" charset="77"/>
                        </a:rPr>
                        <a:t>£21,774</a:t>
                      </a: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chemeClr val="bg1"/>
                          </a:solidFill>
                          <a:effectLst/>
                          <a:latin typeface="AT Fabriga Light" pitchFamily="2" charset="77"/>
                        </a:rPr>
                        <a:t>6%</a:t>
                      </a:r>
                    </a:p>
                  </a:txBody>
                  <a:tcPr marL="0" marR="0" marT="0" marB="0" anchor="b">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chemeClr val="bg1"/>
                          </a:solidFill>
                          <a:effectLst/>
                          <a:latin typeface="Wingdings 3" pitchFamily="2" charset="2"/>
                        </a:rPr>
                        <a:t>p</a:t>
                      </a:r>
                    </a:p>
                  </a:txBody>
                  <a:tcPr marL="0" marR="0" marT="0"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621276123"/>
                  </a:ext>
                </a:extLst>
              </a:tr>
              <a:tr h="406886">
                <a:tc>
                  <a:txBody>
                    <a:bodyPr/>
                    <a:lstStyle/>
                    <a:p>
                      <a:pPr algn="ctr" fontAlgn="b">
                        <a:buNone/>
                      </a:pPr>
                      <a:r>
                        <a:rPr lang="en-GB" sz="1100" b="0" i="0" u="none" strike="noStrike">
                          <a:solidFill>
                            <a:schemeClr val="bg1"/>
                          </a:solidFill>
                          <a:effectLst/>
                          <a:latin typeface="AT Fabriga Light" pitchFamily="2" charset="77"/>
                        </a:rPr>
                        <a:t>£25,139</a:t>
                      </a: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chemeClr val="bg1"/>
                          </a:solidFill>
                          <a:effectLst/>
                          <a:latin typeface="AT Fabriga Light" pitchFamily="2" charset="77"/>
                        </a:rPr>
                        <a:t>-3%</a:t>
                      </a:r>
                    </a:p>
                  </a:txBody>
                  <a:tcPr marL="0" marR="0" marT="0" marB="0" anchor="b">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chemeClr val="bg1"/>
                          </a:solidFill>
                          <a:effectLst/>
                          <a:latin typeface="Wingdings 3" pitchFamily="2" charset="2"/>
                        </a:rPr>
                        <a:t>q</a:t>
                      </a:r>
                    </a:p>
                  </a:txBody>
                  <a:tcPr marL="0" marR="0" marT="0"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008437496"/>
                  </a:ext>
                </a:extLst>
              </a:tr>
              <a:tr h="406886">
                <a:tc>
                  <a:txBody>
                    <a:bodyPr/>
                    <a:lstStyle/>
                    <a:p>
                      <a:pPr algn="ctr" fontAlgn="b">
                        <a:buNone/>
                      </a:pPr>
                      <a:r>
                        <a:rPr lang="en-GB" sz="1100" b="0" i="0" u="none" strike="noStrike">
                          <a:solidFill>
                            <a:schemeClr val="bg1"/>
                          </a:solidFill>
                          <a:effectLst/>
                          <a:latin typeface="AT Fabriga Light" pitchFamily="2" charset="77"/>
                        </a:rPr>
                        <a:t>£19,315</a:t>
                      </a: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chemeClr val="bg1"/>
                          </a:solidFill>
                          <a:effectLst/>
                          <a:latin typeface="AT Fabriga Light" pitchFamily="2" charset="77"/>
                        </a:rPr>
                        <a:t>-3%</a:t>
                      </a:r>
                    </a:p>
                  </a:txBody>
                  <a:tcPr marL="0" marR="0" marT="0" marB="0" anchor="b">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chemeClr val="bg1"/>
                          </a:solidFill>
                          <a:effectLst/>
                          <a:latin typeface="Wingdings 3" pitchFamily="2" charset="2"/>
                        </a:rPr>
                        <a:t>q</a:t>
                      </a:r>
                    </a:p>
                  </a:txBody>
                  <a:tcPr marL="0" marR="0" marT="0"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98375525"/>
                  </a:ext>
                </a:extLst>
              </a:tr>
              <a:tr h="406886">
                <a:tc>
                  <a:txBody>
                    <a:bodyPr/>
                    <a:lstStyle/>
                    <a:p>
                      <a:pPr algn="ctr" fontAlgn="b">
                        <a:buNone/>
                      </a:pPr>
                      <a:r>
                        <a:rPr lang="en-GB" sz="1100" b="0" i="0" u="none" strike="noStrike">
                          <a:solidFill>
                            <a:schemeClr val="bg1"/>
                          </a:solidFill>
                          <a:effectLst/>
                          <a:latin typeface="AT Fabriga Light" pitchFamily="2" charset="77"/>
                        </a:rPr>
                        <a:t>£24,464</a:t>
                      </a: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chemeClr val="bg1"/>
                          </a:solidFill>
                          <a:effectLst/>
                          <a:latin typeface="AT Fabriga Light" pitchFamily="2" charset="77"/>
                        </a:rPr>
                        <a:t>5%</a:t>
                      </a:r>
                    </a:p>
                  </a:txBody>
                  <a:tcPr marL="0" marR="0" marT="0" marB="0" anchor="b">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chemeClr val="bg1"/>
                          </a:solidFill>
                          <a:effectLst/>
                          <a:latin typeface="Wingdings 3" pitchFamily="2" charset="2"/>
                        </a:rPr>
                        <a:t>p</a:t>
                      </a:r>
                    </a:p>
                  </a:txBody>
                  <a:tcPr marL="0" marR="0" marT="0"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87527649"/>
                  </a:ext>
                </a:extLst>
              </a:tr>
              <a:tr h="406886">
                <a:tc>
                  <a:txBody>
                    <a:bodyPr/>
                    <a:lstStyle/>
                    <a:p>
                      <a:pPr algn="ctr" fontAlgn="b">
                        <a:buNone/>
                      </a:pPr>
                      <a:r>
                        <a:rPr lang="en-GB" sz="1100" b="0" i="0" u="none" strike="noStrike">
                          <a:solidFill>
                            <a:schemeClr val="bg1"/>
                          </a:solidFill>
                          <a:effectLst/>
                          <a:latin typeface="AT Fabriga Light" pitchFamily="2" charset="77"/>
                        </a:rPr>
                        <a:t>£24,375</a:t>
                      </a: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chemeClr val="bg1"/>
                          </a:solidFill>
                          <a:effectLst/>
                          <a:latin typeface="AT Fabriga Light" pitchFamily="2" charset="77"/>
                        </a:rPr>
                        <a:t>-10%</a:t>
                      </a:r>
                    </a:p>
                  </a:txBody>
                  <a:tcPr marL="0" marR="0" marT="0" marB="0" anchor="b">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chemeClr val="bg1"/>
                          </a:solidFill>
                          <a:effectLst/>
                          <a:latin typeface="Wingdings 3" pitchFamily="2" charset="2"/>
                        </a:rPr>
                        <a:t>q</a:t>
                      </a:r>
                    </a:p>
                  </a:txBody>
                  <a:tcPr marL="0" marR="0" marT="0"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938283007"/>
                  </a:ext>
                </a:extLst>
              </a:tr>
              <a:tr h="406886">
                <a:tc>
                  <a:txBody>
                    <a:bodyPr/>
                    <a:lstStyle/>
                    <a:p>
                      <a:pPr algn="ctr" fontAlgn="b">
                        <a:buNone/>
                      </a:pPr>
                      <a:r>
                        <a:rPr lang="en-GB" sz="1100" b="0" i="0" u="none" strike="noStrike">
                          <a:solidFill>
                            <a:schemeClr val="bg1"/>
                          </a:solidFill>
                          <a:effectLst/>
                          <a:latin typeface="AT Fabriga Light" pitchFamily="2" charset="77"/>
                        </a:rPr>
                        <a:t>£18,859</a:t>
                      </a: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chemeClr val="bg1"/>
                          </a:solidFill>
                          <a:effectLst/>
                          <a:latin typeface="AT Fabriga Light" pitchFamily="2" charset="77"/>
                        </a:rPr>
                        <a:t>-3%</a:t>
                      </a:r>
                    </a:p>
                  </a:txBody>
                  <a:tcPr marL="0" marR="0" marT="0" marB="0" anchor="b">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chemeClr val="bg1"/>
                          </a:solidFill>
                          <a:effectLst/>
                          <a:latin typeface="Wingdings 3" pitchFamily="2" charset="2"/>
                        </a:rPr>
                        <a:t>q</a:t>
                      </a:r>
                    </a:p>
                  </a:txBody>
                  <a:tcPr marL="0" marR="0" marT="0"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437018466"/>
                  </a:ext>
                </a:extLst>
              </a:tr>
              <a:tr h="406886">
                <a:tc>
                  <a:txBody>
                    <a:bodyPr/>
                    <a:lstStyle/>
                    <a:p>
                      <a:pPr algn="ctr" fontAlgn="b">
                        <a:buNone/>
                      </a:pPr>
                      <a:r>
                        <a:rPr lang="en-GB" sz="1100" b="0" i="0" u="none" strike="noStrike">
                          <a:solidFill>
                            <a:schemeClr val="bg1"/>
                          </a:solidFill>
                          <a:effectLst/>
                          <a:latin typeface="AT Fabriga Light" pitchFamily="2" charset="77"/>
                        </a:rPr>
                        <a:t>£19,039</a:t>
                      </a: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chemeClr val="bg1"/>
                          </a:solidFill>
                          <a:effectLst/>
                          <a:latin typeface="AT Fabriga Light" pitchFamily="2" charset="77"/>
                        </a:rPr>
                        <a:t>1%</a:t>
                      </a:r>
                    </a:p>
                  </a:txBody>
                  <a:tcPr marL="0" marR="0" marT="0" marB="0" anchor="b">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chemeClr val="bg1"/>
                          </a:solidFill>
                          <a:effectLst/>
                          <a:latin typeface="Wingdings 3" pitchFamily="2" charset="2"/>
                        </a:rPr>
                        <a:t>p</a:t>
                      </a:r>
                    </a:p>
                  </a:txBody>
                  <a:tcPr marL="0" marR="0" marT="0"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4828380"/>
                  </a:ext>
                </a:extLst>
              </a:tr>
              <a:tr h="406886">
                <a:tc>
                  <a:txBody>
                    <a:bodyPr/>
                    <a:lstStyle/>
                    <a:p>
                      <a:pPr algn="ctr" fontAlgn="b">
                        <a:buNone/>
                      </a:pPr>
                      <a:r>
                        <a:rPr lang="en-GB" sz="1100" b="0" i="0" u="none" strike="noStrike">
                          <a:solidFill>
                            <a:schemeClr val="bg1"/>
                          </a:solidFill>
                          <a:effectLst/>
                          <a:latin typeface="AT Fabriga Light" pitchFamily="2" charset="77"/>
                        </a:rPr>
                        <a:t>£23,992</a:t>
                      </a: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chemeClr val="bg1"/>
                          </a:solidFill>
                          <a:effectLst/>
                          <a:latin typeface="AT Fabriga Light" pitchFamily="2" charset="77"/>
                        </a:rPr>
                        <a:t>-2%</a:t>
                      </a:r>
                    </a:p>
                  </a:txBody>
                  <a:tcPr marL="0" marR="0" marT="0" marB="0" anchor="b">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chemeClr val="bg1"/>
                          </a:solidFill>
                          <a:effectLst/>
                          <a:latin typeface="Wingdings 3" pitchFamily="2" charset="2"/>
                        </a:rPr>
                        <a:t>q</a:t>
                      </a:r>
                    </a:p>
                  </a:txBody>
                  <a:tcPr marL="0" marR="0" marT="0"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945090797"/>
                  </a:ext>
                </a:extLst>
              </a:tr>
              <a:tr h="406886">
                <a:tc>
                  <a:txBody>
                    <a:bodyPr/>
                    <a:lstStyle/>
                    <a:p>
                      <a:pPr algn="ctr" fontAlgn="b">
                        <a:buNone/>
                      </a:pPr>
                      <a:r>
                        <a:rPr lang="en-GB" sz="1100" b="0" i="0" u="none" strike="noStrike">
                          <a:solidFill>
                            <a:schemeClr val="bg1"/>
                          </a:solidFill>
                          <a:effectLst/>
                          <a:latin typeface="AT Fabriga Light" pitchFamily="2" charset="77"/>
                        </a:rPr>
                        <a:t>£44,202</a:t>
                      </a: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chemeClr val="bg1"/>
                          </a:solidFill>
                          <a:effectLst/>
                          <a:latin typeface="AT Fabriga Light" pitchFamily="2" charset="77"/>
                        </a:rPr>
                        <a:t>6%</a:t>
                      </a:r>
                    </a:p>
                  </a:txBody>
                  <a:tcPr marL="0" marR="0" marT="0" marB="0" anchor="b">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chemeClr val="bg1"/>
                          </a:solidFill>
                          <a:effectLst/>
                          <a:latin typeface="Wingdings 3" pitchFamily="2" charset="2"/>
                        </a:rPr>
                        <a:t>p</a:t>
                      </a:r>
                    </a:p>
                  </a:txBody>
                  <a:tcPr marL="0" marR="0" marT="0"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693946008"/>
                  </a:ext>
                </a:extLst>
              </a:tr>
              <a:tr h="427231">
                <a:tc>
                  <a:txBody>
                    <a:bodyPr/>
                    <a:lstStyle/>
                    <a:p>
                      <a:pPr algn="ctr" fontAlgn="b">
                        <a:buNone/>
                      </a:pPr>
                      <a:r>
                        <a:rPr lang="en-GB" sz="1100" b="0" i="0" u="none" strike="noStrike">
                          <a:solidFill>
                            <a:schemeClr val="bg1"/>
                          </a:solidFill>
                          <a:effectLst/>
                          <a:latin typeface="AT Fabriga Light" pitchFamily="2" charset="77"/>
                        </a:rPr>
                        <a:t>£22,569</a:t>
                      </a: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chemeClr val="bg1"/>
                          </a:solidFill>
                          <a:effectLst/>
                          <a:latin typeface="AT Fabriga Light" pitchFamily="2" charset="77"/>
                        </a:rPr>
                        <a:t>7%</a:t>
                      </a:r>
                    </a:p>
                  </a:txBody>
                  <a:tcPr marL="0" marR="0" marT="0" marB="0" anchor="b">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chemeClr val="bg1"/>
                          </a:solidFill>
                          <a:effectLst/>
                          <a:latin typeface="Wingdings 3" pitchFamily="2" charset="2"/>
                        </a:rPr>
                        <a:t>p</a:t>
                      </a:r>
                    </a:p>
                  </a:txBody>
                  <a:tcPr marL="0" marR="0" marT="0"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581146361"/>
                  </a:ext>
                </a:extLst>
              </a:tr>
              <a:tr h="324175">
                <a:tc>
                  <a:txBody>
                    <a:bodyPr/>
                    <a:lstStyle/>
                    <a:p>
                      <a:pPr algn="ctr" fontAlgn="b">
                        <a:buNone/>
                      </a:pPr>
                      <a:r>
                        <a:rPr lang="en-GB" sz="1100" b="0" i="0" u="none" strike="noStrike">
                          <a:solidFill>
                            <a:schemeClr val="bg1"/>
                          </a:solidFill>
                          <a:effectLst/>
                          <a:latin typeface="AT Fabriga" pitchFamily="2" charset="77"/>
                        </a:rPr>
                        <a:t> </a:t>
                      </a: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chemeClr val="bg1"/>
                          </a:solidFill>
                          <a:effectLst/>
                          <a:latin typeface="AT Fabriga" pitchFamily="2" charset="77"/>
                        </a:rPr>
                        <a:t> </a:t>
                      </a: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chemeClr val="bg1"/>
                          </a:solidFill>
                          <a:effectLst/>
                          <a:latin typeface="AT Fabriga" pitchFamily="2" charset="77"/>
                        </a:rPr>
                        <a:t> </a:t>
                      </a:r>
                    </a:p>
                  </a:txBody>
                  <a:tcPr marL="0" marR="0" marT="0"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738674537"/>
                  </a:ext>
                </a:extLst>
              </a:tr>
              <a:tr h="406886">
                <a:tc>
                  <a:txBody>
                    <a:bodyPr/>
                    <a:lstStyle/>
                    <a:p>
                      <a:pPr algn="ctr" fontAlgn="b">
                        <a:buNone/>
                      </a:pPr>
                      <a:r>
                        <a:rPr lang="en-GB" sz="1100" b="0" i="0" u="none" strike="noStrike">
                          <a:solidFill>
                            <a:schemeClr val="bg1"/>
                          </a:solidFill>
                          <a:effectLst/>
                          <a:latin typeface="AT Fabriga Light" pitchFamily="2" charset="77"/>
                        </a:rPr>
                        <a:t>£34,736</a:t>
                      </a: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chemeClr val="bg1"/>
                          </a:solidFill>
                          <a:effectLst/>
                          <a:latin typeface="AT Fabriga Light" pitchFamily="2" charset="77"/>
                        </a:rPr>
                        <a:t>-4%</a:t>
                      </a:r>
                    </a:p>
                  </a:txBody>
                  <a:tcPr marL="0" marR="0" marT="0" marB="0" anchor="b">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chemeClr val="bg1"/>
                          </a:solidFill>
                          <a:effectLst/>
                          <a:latin typeface="Wingdings 3" pitchFamily="2" charset="2"/>
                        </a:rPr>
                        <a:t>q</a:t>
                      </a:r>
                    </a:p>
                  </a:txBody>
                  <a:tcPr marL="0" marR="0" marT="0"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953515315"/>
                  </a:ext>
                </a:extLst>
              </a:tr>
              <a:tr h="406886">
                <a:tc>
                  <a:txBody>
                    <a:bodyPr/>
                    <a:lstStyle/>
                    <a:p>
                      <a:pPr algn="ctr" fontAlgn="b">
                        <a:buNone/>
                      </a:pPr>
                      <a:r>
                        <a:rPr lang="en-GB" sz="1100" b="0" i="0" u="none" strike="noStrike">
                          <a:solidFill>
                            <a:schemeClr val="bg1"/>
                          </a:solidFill>
                          <a:effectLst/>
                          <a:latin typeface="AT Fabriga Light" pitchFamily="2" charset="77"/>
                        </a:rPr>
                        <a:t>£28,578</a:t>
                      </a: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chemeClr val="bg1"/>
                          </a:solidFill>
                          <a:effectLst/>
                          <a:latin typeface="AT Fabriga Light" pitchFamily="2" charset="77"/>
                        </a:rPr>
                        <a:t>-2%</a:t>
                      </a:r>
                    </a:p>
                  </a:txBody>
                  <a:tcPr marL="0" marR="0" marT="0" marB="0" anchor="b">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chemeClr val="bg1"/>
                          </a:solidFill>
                          <a:effectLst/>
                          <a:latin typeface="Wingdings 3" pitchFamily="2" charset="2"/>
                        </a:rPr>
                        <a:t>q</a:t>
                      </a:r>
                    </a:p>
                  </a:txBody>
                  <a:tcPr marL="0" marR="0" marT="0"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658538761"/>
                  </a:ext>
                </a:extLst>
              </a:tr>
              <a:tr h="406886">
                <a:tc>
                  <a:txBody>
                    <a:bodyPr/>
                    <a:lstStyle/>
                    <a:p>
                      <a:pPr algn="ctr" fontAlgn="b">
                        <a:buNone/>
                      </a:pPr>
                      <a:r>
                        <a:rPr lang="en-GB" sz="1100" b="0" i="0" u="none" strike="noStrike">
                          <a:solidFill>
                            <a:schemeClr val="bg1"/>
                          </a:solidFill>
                          <a:effectLst/>
                          <a:latin typeface="AT Fabriga Light" pitchFamily="2" charset="77"/>
                        </a:rPr>
                        <a:t>£19,527</a:t>
                      </a: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chemeClr val="bg1"/>
                          </a:solidFill>
                          <a:effectLst/>
                          <a:latin typeface="AT Fabriga Light" pitchFamily="2" charset="77"/>
                        </a:rPr>
                        <a:t>2%</a:t>
                      </a:r>
                    </a:p>
                  </a:txBody>
                  <a:tcPr marL="0" marR="0" marT="0" marB="0" anchor="b">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chemeClr val="bg1"/>
                          </a:solidFill>
                          <a:effectLst/>
                          <a:latin typeface="Wingdings 3" pitchFamily="2" charset="2"/>
                        </a:rPr>
                        <a:t>p</a:t>
                      </a:r>
                    </a:p>
                  </a:txBody>
                  <a:tcPr marL="0" marR="0" marT="0"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847039368"/>
                  </a:ext>
                </a:extLst>
              </a:tr>
              <a:tr h="406886">
                <a:tc>
                  <a:txBody>
                    <a:bodyPr/>
                    <a:lstStyle/>
                    <a:p>
                      <a:pPr algn="ctr" fontAlgn="b">
                        <a:buNone/>
                      </a:pPr>
                      <a:r>
                        <a:rPr lang="en-GB" sz="1100" b="0" i="0" u="none" strike="noStrike">
                          <a:solidFill>
                            <a:schemeClr val="bg1"/>
                          </a:solidFill>
                          <a:effectLst/>
                          <a:latin typeface="AT Fabriga Light" pitchFamily="2" charset="77"/>
                        </a:rPr>
                        <a:t>£15,417</a:t>
                      </a: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chemeClr val="bg1"/>
                          </a:solidFill>
                          <a:effectLst/>
                          <a:latin typeface="AT Fabriga Light" pitchFamily="2" charset="77"/>
                        </a:rPr>
                        <a:t>2%</a:t>
                      </a:r>
                    </a:p>
                  </a:txBody>
                  <a:tcPr marL="0" marR="0" marT="0" marB="0" anchor="b">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chemeClr val="bg1"/>
                          </a:solidFill>
                          <a:effectLst/>
                          <a:latin typeface="Wingdings 3" pitchFamily="2" charset="2"/>
                        </a:rPr>
                        <a:t>p</a:t>
                      </a:r>
                    </a:p>
                  </a:txBody>
                  <a:tcPr marL="0" marR="0" marT="0"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279514534"/>
                  </a:ext>
                </a:extLst>
              </a:tr>
              <a:tr h="427231">
                <a:tc>
                  <a:txBody>
                    <a:bodyPr/>
                    <a:lstStyle/>
                    <a:p>
                      <a:pPr algn="ctr" fontAlgn="b">
                        <a:buNone/>
                      </a:pPr>
                      <a:r>
                        <a:rPr lang="en-GB" sz="1100" b="0" i="0" u="none" strike="noStrike">
                          <a:solidFill>
                            <a:schemeClr val="bg1"/>
                          </a:solidFill>
                          <a:effectLst/>
                          <a:latin typeface="AT Fabriga Light" pitchFamily="2" charset="77"/>
                        </a:rPr>
                        <a:t>£12,819</a:t>
                      </a: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chemeClr val="bg1"/>
                          </a:solidFill>
                          <a:effectLst/>
                          <a:latin typeface="AT Fabriga Light" pitchFamily="2" charset="77"/>
                        </a:rPr>
                        <a:t>7%</a:t>
                      </a:r>
                    </a:p>
                  </a:txBody>
                  <a:tcPr marL="0" marR="0" marT="0" marB="0" anchor="b">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chemeClr val="bg1"/>
                          </a:solidFill>
                          <a:effectLst/>
                          <a:latin typeface="Wingdings 3" pitchFamily="2" charset="2"/>
                        </a:rPr>
                        <a:t>p</a:t>
                      </a:r>
                    </a:p>
                  </a:txBody>
                  <a:tcPr marL="0" marR="0" marT="0"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999616951"/>
                  </a:ext>
                </a:extLst>
              </a:tr>
              <a:tr h="281472">
                <a:tc>
                  <a:txBody>
                    <a:bodyPr/>
                    <a:lstStyle/>
                    <a:p>
                      <a:pPr algn="ctr" fontAlgn="b">
                        <a:buNone/>
                      </a:pPr>
                      <a:r>
                        <a:rPr lang="en-GB" sz="1100" b="0" i="0" u="none" strike="noStrike">
                          <a:solidFill>
                            <a:schemeClr val="bg1"/>
                          </a:solidFill>
                          <a:effectLst/>
                          <a:latin typeface="AT Fabriga" pitchFamily="2" charset="77"/>
                        </a:rPr>
                        <a:t> </a:t>
                      </a: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chemeClr val="bg1"/>
                          </a:solidFill>
                          <a:effectLst/>
                          <a:latin typeface="AT Fabriga" pitchFamily="2" charset="77"/>
                        </a:rPr>
                        <a:t> </a:t>
                      </a: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chemeClr val="bg1"/>
                          </a:solidFill>
                          <a:effectLst/>
                          <a:latin typeface="AT Fabriga" pitchFamily="2" charset="77"/>
                        </a:rPr>
                        <a:t> </a:t>
                      </a:r>
                    </a:p>
                  </a:txBody>
                  <a:tcPr marL="0" marR="0" marT="0"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200048738"/>
                  </a:ext>
                </a:extLst>
              </a:tr>
              <a:tr h="406886">
                <a:tc>
                  <a:txBody>
                    <a:bodyPr/>
                    <a:lstStyle/>
                    <a:p>
                      <a:pPr algn="ctr" fontAlgn="b">
                        <a:buNone/>
                      </a:pPr>
                      <a:r>
                        <a:rPr lang="en-GB" sz="1100" b="0" i="0" u="none" strike="noStrike">
                          <a:solidFill>
                            <a:schemeClr val="bg1"/>
                          </a:solidFill>
                          <a:effectLst/>
                          <a:latin typeface="AT Fabriga Light" pitchFamily="2" charset="77"/>
                        </a:rPr>
                        <a:t>£21,397</a:t>
                      </a: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chemeClr val="bg1"/>
                          </a:solidFill>
                          <a:effectLst/>
                          <a:latin typeface="AT Fabriga Light" pitchFamily="2" charset="77"/>
                        </a:rPr>
                        <a:t>0%</a:t>
                      </a:r>
                    </a:p>
                  </a:txBody>
                  <a:tcPr marL="0" marR="0" marT="0" marB="0" anchor="b">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chemeClr val="bg1"/>
                          </a:solidFill>
                          <a:effectLst/>
                          <a:latin typeface="Wingdings 3" pitchFamily="2" charset="2"/>
                        </a:rPr>
                        <a:t>p</a:t>
                      </a:r>
                    </a:p>
                  </a:txBody>
                  <a:tcPr marL="0" marR="0" marT="0"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090041105"/>
                  </a:ext>
                </a:extLst>
              </a:tr>
              <a:tr h="427231">
                <a:tc>
                  <a:txBody>
                    <a:bodyPr/>
                    <a:lstStyle/>
                    <a:p>
                      <a:pPr algn="ctr" fontAlgn="b">
                        <a:buNone/>
                      </a:pPr>
                      <a:r>
                        <a:rPr lang="en-GB" sz="1100" b="0" i="0" u="none" strike="noStrike">
                          <a:solidFill>
                            <a:schemeClr val="bg1"/>
                          </a:solidFill>
                          <a:effectLst/>
                          <a:latin typeface="AT Fabriga Light" pitchFamily="2" charset="77"/>
                        </a:rPr>
                        <a:t>£23,703</a:t>
                      </a: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GB" sz="1100" b="0" i="0" u="none" strike="noStrike">
                          <a:solidFill>
                            <a:schemeClr val="bg1"/>
                          </a:solidFill>
                          <a:effectLst/>
                          <a:latin typeface="AT Fabriga Light" pitchFamily="2" charset="77"/>
                        </a:rPr>
                        <a:t>-4%</a:t>
                      </a:r>
                    </a:p>
                  </a:txBody>
                  <a:tcPr marL="0" marR="0" marT="0" marB="0" anchor="b">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r>
                        <a:rPr lang="en-GB" sz="1100" b="0" i="0" u="none" strike="noStrike">
                          <a:solidFill>
                            <a:schemeClr val="bg1"/>
                          </a:solidFill>
                          <a:effectLst/>
                          <a:latin typeface="Wingdings 3" pitchFamily="2" charset="2"/>
                        </a:rPr>
                        <a:t>q</a:t>
                      </a:r>
                    </a:p>
                  </a:txBody>
                  <a:tcPr marL="0" marR="0" marT="0"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7995342"/>
                  </a:ext>
                </a:extLst>
              </a:tr>
            </a:tbl>
          </a:graphicData>
        </a:graphic>
      </p:graphicFrame>
      <p:graphicFrame>
        <p:nvGraphicFramePr>
          <p:cNvPr id="3" name="Chart 2">
            <a:extLst>
              <a:ext uri="{FF2B5EF4-FFF2-40B4-BE49-F238E27FC236}">
                <a16:creationId xmlns:a16="http://schemas.microsoft.com/office/drawing/2014/main" id="{CAB370DA-3FDF-9ADB-2A01-9A91D7DA2548}"/>
              </a:ext>
            </a:extLst>
          </p:cNvPr>
          <p:cNvGraphicFramePr>
            <a:graphicFrameLocks/>
          </p:cNvGraphicFramePr>
          <p:nvPr>
            <p:extLst>
              <p:ext uri="{D42A27DB-BD31-4B8C-83A1-F6EECF244321}">
                <p14:modId xmlns:p14="http://schemas.microsoft.com/office/powerpoint/2010/main" val="2195291144"/>
              </p:ext>
            </p:extLst>
          </p:nvPr>
        </p:nvGraphicFramePr>
        <p:xfrm>
          <a:off x="658424" y="1724014"/>
          <a:ext cx="4633756" cy="81232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5208450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8A2E3B-DCB3-A5C6-6824-4579EF430EED}"/>
              </a:ext>
            </a:extLst>
          </p:cNvPr>
          <p:cNvSpPr/>
          <p:nvPr/>
        </p:nvSpPr>
        <p:spPr>
          <a:xfrm>
            <a:off x="1" y="0"/>
            <a:ext cx="6960368" cy="9906000"/>
          </a:xfrm>
          <a:prstGeom prst="rect">
            <a:avLst/>
          </a:prstGeom>
          <a:solidFill>
            <a:srgbClr val="001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highlight>
                <a:srgbClr val="FF00FF"/>
              </a:highlight>
              <a:uLnTx/>
              <a:uFillTx/>
              <a:latin typeface="Fabriga Medium"/>
              <a:ea typeface="+mn-ea"/>
              <a:cs typeface="+mn-cs"/>
            </a:endParaRPr>
          </a:p>
        </p:txBody>
      </p:sp>
      <p:sp>
        <p:nvSpPr>
          <p:cNvPr id="9" name="Rectangle 8">
            <a:extLst>
              <a:ext uri="{FF2B5EF4-FFF2-40B4-BE49-F238E27FC236}">
                <a16:creationId xmlns:a16="http://schemas.microsoft.com/office/drawing/2014/main" id="{D8D6AA00-844D-0272-7365-93363E49D694}"/>
              </a:ext>
            </a:extLst>
          </p:cNvPr>
          <p:cNvSpPr/>
          <p:nvPr/>
        </p:nvSpPr>
        <p:spPr>
          <a:xfrm>
            <a:off x="4256539" y="6306967"/>
            <a:ext cx="2233711" cy="1604299"/>
          </a:xfrm>
          <a:prstGeom prst="rect">
            <a:avLst/>
          </a:prstGeom>
          <a:solidFill>
            <a:srgbClr val="1DA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1852"/>
              </a:solidFill>
              <a:effectLst/>
              <a:uLnTx/>
              <a:uFillTx/>
              <a:latin typeface="Fabriga Medium"/>
              <a:ea typeface="+mn-ea"/>
              <a:cs typeface="+mn-cs"/>
            </a:endParaRPr>
          </a:p>
        </p:txBody>
      </p:sp>
      <p:sp>
        <p:nvSpPr>
          <p:cNvPr id="12" name="TextBox 11">
            <a:extLst>
              <a:ext uri="{FF2B5EF4-FFF2-40B4-BE49-F238E27FC236}">
                <a16:creationId xmlns:a16="http://schemas.microsoft.com/office/drawing/2014/main" id="{23426E84-4EA0-6F63-BC0E-D67DE4E77052}"/>
              </a:ext>
            </a:extLst>
          </p:cNvPr>
          <p:cNvSpPr txBox="1"/>
          <p:nvPr/>
        </p:nvSpPr>
        <p:spPr>
          <a:xfrm>
            <a:off x="4392452" y="6478054"/>
            <a:ext cx="1858220" cy="223926"/>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00" normalizeH="0" baseline="0" noProof="0">
                <a:ln>
                  <a:noFill/>
                </a:ln>
                <a:solidFill>
                  <a:srgbClr val="001852"/>
                </a:solidFill>
                <a:effectLst/>
                <a:uLnTx/>
                <a:uFillTx/>
                <a:latin typeface="AT Fabriga Medium" pitchFamily="2" charset="77"/>
                <a:ea typeface="AT Fabriga Medium" pitchFamily="2" charset="77"/>
                <a:cs typeface="+mn-cs"/>
              </a:rPr>
              <a:t>DAYS TO SELL: EV</a:t>
            </a:r>
          </a:p>
        </p:txBody>
      </p:sp>
      <p:sp>
        <p:nvSpPr>
          <p:cNvPr id="13" name="TextBox 12">
            <a:extLst>
              <a:ext uri="{FF2B5EF4-FFF2-40B4-BE49-F238E27FC236}">
                <a16:creationId xmlns:a16="http://schemas.microsoft.com/office/drawing/2014/main" id="{81E173E4-BA68-453D-58B8-E2D49938B949}"/>
              </a:ext>
            </a:extLst>
          </p:cNvPr>
          <p:cNvSpPr txBox="1"/>
          <p:nvPr/>
        </p:nvSpPr>
        <p:spPr>
          <a:xfrm>
            <a:off x="4382247" y="7340945"/>
            <a:ext cx="914400" cy="241749"/>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rgbClr val="001852"/>
                </a:solidFill>
                <a:latin typeface="AT Fabriga Light" pitchFamily="2" charset="77"/>
                <a:ea typeface="AT Fabriga Light" pitchFamily="2" charset="77"/>
              </a:rPr>
              <a:t>DEC. </a:t>
            </a:r>
            <a:r>
              <a:rPr kumimoji="0" lang="en-US" sz="1600" b="0" i="0" u="none" strike="noStrike" kern="1200" cap="none" spc="0" normalizeH="0" baseline="0" noProof="0">
                <a:ln>
                  <a:noFill/>
                </a:ln>
                <a:solidFill>
                  <a:srgbClr val="001852"/>
                </a:solidFill>
                <a:effectLst/>
                <a:uLnTx/>
                <a:uFillTx/>
                <a:latin typeface="AT Fabriga Light" pitchFamily="2" charset="77"/>
                <a:ea typeface="AT Fabriga Light" pitchFamily="2" charset="77"/>
                <a:cs typeface="+mn-cs"/>
              </a:rPr>
              <a:t>2025</a:t>
            </a:r>
          </a:p>
        </p:txBody>
      </p:sp>
      <p:sp>
        <p:nvSpPr>
          <p:cNvPr id="14" name="TextBox 13">
            <a:extLst>
              <a:ext uri="{FF2B5EF4-FFF2-40B4-BE49-F238E27FC236}">
                <a16:creationId xmlns:a16="http://schemas.microsoft.com/office/drawing/2014/main" id="{BAA9492B-ABAB-C74B-C153-D4DE14C6C00F}"/>
              </a:ext>
            </a:extLst>
          </p:cNvPr>
          <p:cNvSpPr txBox="1"/>
          <p:nvPr/>
        </p:nvSpPr>
        <p:spPr>
          <a:xfrm>
            <a:off x="4403157" y="6723489"/>
            <a:ext cx="914400" cy="470308"/>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srgbClr val="001852"/>
                </a:solidFill>
                <a:latin typeface="AT Fabriga Black" pitchFamily="2" charset="77"/>
                <a:ea typeface="AT Fabriga Black" pitchFamily="2" charset="77"/>
              </a:rPr>
              <a:t>48 days</a:t>
            </a:r>
            <a:endParaRPr kumimoji="0" lang="en-US" sz="4000" b="1" i="0" u="none" strike="noStrike" kern="1200" cap="none" spc="0" normalizeH="0" baseline="0" noProof="0">
              <a:ln>
                <a:noFill/>
              </a:ln>
              <a:solidFill>
                <a:srgbClr val="001852"/>
              </a:solidFill>
              <a:effectLst/>
              <a:uLnTx/>
              <a:uFillTx/>
              <a:latin typeface="AT Fabriga Black" pitchFamily="2" charset="77"/>
              <a:ea typeface="AT Fabriga Black" pitchFamily="2" charset="77"/>
              <a:cs typeface="+mn-cs"/>
            </a:endParaRPr>
          </a:p>
        </p:txBody>
      </p:sp>
      <p:sp>
        <p:nvSpPr>
          <p:cNvPr id="16" name="Rectangle 15">
            <a:extLst>
              <a:ext uri="{FF2B5EF4-FFF2-40B4-BE49-F238E27FC236}">
                <a16:creationId xmlns:a16="http://schemas.microsoft.com/office/drawing/2014/main" id="{3789CBD7-7C21-D447-4329-81F12DD8DFB5}"/>
              </a:ext>
            </a:extLst>
          </p:cNvPr>
          <p:cNvSpPr/>
          <p:nvPr/>
        </p:nvSpPr>
        <p:spPr>
          <a:xfrm>
            <a:off x="4256539" y="7880178"/>
            <a:ext cx="2233711" cy="1604819"/>
          </a:xfrm>
          <a:prstGeom prst="rect">
            <a:avLst/>
          </a:prstGeom>
          <a:solidFill>
            <a:srgbClr val="A20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Fabriga Medium"/>
              <a:ea typeface="+mn-ea"/>
              <a:cs typeface="+mn-cs"/>
            </a:endParaRPr>
          </a:p>
        </p:txBody>
      </p:sp>
      <p:sp>
        <p:nvSpPr>
          <p:cNvPr id="22" name="TextBox 21">
            <a:extLst>
              <a:ext uri="{FF2B5EF4-FFF2-40B4-BE49-F238E27FC236}">
                <a16:creationId xmlns:a16="http://schemas.microsoft.com/office/drawing/2014/main" id="{B80387A5-BCF8-64EC-7235-05E4F6738503}"/>
              </a:ext>
            </a:extLst>
          </p:cNvPr>
          <p:cNvSpPr txBox="1"/>
          <p:nvPr/>
        </p:nvSpPr>
        <p:spPr>
          <a:xfrm>
            <a:off x="4392452" y="7642768"/>
            <a:ext cx="1858220" cy="223926"/>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pc="100">
                <a:solidFill>
                  <a:srgbClr val="001852"/>
                </a:solidFill>
                <a:latin typeface="AT Fabriga Medium" pitchFamily="2" charset="77"/>
                <a:ea typeface="AT Fabriga Medium" pitchFamily="2" charset="77"/>
              </a:rPr>
              <a:t>1 DAYS FASTER</a:t>
            </a:r>
            <a:r>
              <a:rPr kumimoji="0" lang="en-US" sz="1100" b="0" i="0" u="none" strike="noStrike" kern="1200" cap="none" spc="100" normalizeH="0" baseline="0" noProof="0">
                <a:ln>
                  <a:noFill/>
                </a:ln>
                <a:solidFill>
                  <a:srgbClr val="001852"/>
                </a:solidFill>
                <a:effectLst/>
                <a:uLnTx/>
                <a:uFillTx/>
                <a:latin typeface="AT Fabriga Medium" pitchFamily="2" charset="77"/>
                <a:ea typeface="AT Fabriga Medium" pitchFamily="2" charset="77"/>
                <a:cs typeface="+mn-cs"/>
              </a:rPr>
              <a:t> YOY</a:t>
            </a:r>
          </a:p>
        </p:txBody>
      </p:sp>
      <p:sp>
        <p:nvSpPr>
          <p:cNvPr id="45" name="TextBox 44">
            <a:extLst>
              <a:ext uri="{FF2B5EF4-FFF2-40B4-BE49-F238E27FC236}">
                <a16:creationId xmlns:a16="http://schemas.microsoft.com/office/drawing/2014/main" id="{A42815C2-CDC5-2C1C-A362-DB206EFFEF4A}"/>
              </a:ext>
            </a:extLst>
          </p:cNvPr>
          <p:cNvSpPr txBox="1"/>
          <p:nvPr/>
        </p:nvSpPr>
        <p:spPr>
          <a:xfrm>
            <a:off x="4388447" y="8052215"/>
            <a:ext cx="1858220" cy="223926"/>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00" normalizeH="0" baseline="0" noProof="0">
                <a:ln>
                  <a:noFill/>
                </a:ln>
                <a:solidFill>
                  <a:schemeClr val="bg1"/>
                </a:solidFill>
                <a:effectLst/>
                <a:uLnTx/>
                <a:uFillTx/>
                <a:latin typeface="AT Fabriga Medium" pitchFamily="2" charset="77"/>
                <a:ea typeface="AT Fabriga Medium" pitchFamily="2" charset="77"/>
                <a:cs typeface="+mn-cs"/>
              </a:rPr>
              <a:t>DAYS TO SELL: DIESEL</a:t>
            </a:r>
          </a:p>
        </p:txBody>
      </p:sp>
      <p:sp>
        <p:nvSpPr>
          <p:cNvPr id="46" name="TextBox 45">
            <a:extLst>
              <a:ext uri="{FF2B5EF4-FFF2-40B4-BE49-F238E27FC236}">
                <a16:creationId xmlns:a16="http://schemas.microsoft.com/office/drawing/2014/main" id="{DA477645-AB4B-7705-0D80-F7CF19DE87F6}"/>
              </a:ext>
            </a:extLst>
          </p:cNvPr>
          <p:cNvSpPr txBox="1"/>
          <p:nvPr/>
        </p:nvSpPr>
        <p:spPr>
          <a:xfrm>
            <a:off x="4378242" y="8915106"/>
            <a:ext cx="914400" cy="241749"/>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bg1"/>
                </a:solidFill>
                <a:latin typeface="AT Fabriga Light" pitchFamily="2" charset="77"/>
                <a:ea typeface="AT Fabriga Light" pitchFamily="2" charset="77"/>
              </a:rPr>
              <a:t>DEC.</a:t>
            </a:r>
            <a:r>
              <a:rPr kumimoji="0" lang="en-US" sz="1600" b="0" i="0" u="none" strike="noStrike" kern="1200" cap="none" spc="0" normalizeH="0" baseline="0" noProof="0">
                <a:ln>
                  <a:noFill/>
                </a:ln>
                <a:solidFill>
                  <a:schemeClr val="bg1"/>
                </a:solidFill>
                <a:effectLst/>
                <a:uLnTx/>
                <a:uFillTx/>
                <a:latin typeface="AT Fabriga Light" pitchFamily="2" charset="77"/>
                <a:ea typeface="AT Fabriga Light" pitchFamily="2" charset="77"/>
                <a:cs typeface="+mn-cs"/>
              </a:rPr>
              <a:t> 2025</a:t>
            </a:r>
          </a:p>
        </p:txBody>
      </p:sp>
      <p:sp>
        <p:nvSpPr>
          <p:cNvPr id="47" name="TextBox 46">
            <a:extLst>
              <a:ext uri="{FF2B5EF4-FFF2-40B4-BE49-F238E27FC236}">
                <a16:creationId xmlns:a16="http://schemas.microsoft.com/office/drawing/2014/main" id="{5EF767AE-B05A-D55B-F8F7-81FA5FED46BE}"/>
              </a:ext>
            </a:extLst>
          </p:cNvPr>
          <p:cNvSpPr txBox="1"/>
          <p:nvPr/>
        </p:nvSpPr>
        <p:spPr>
          <a:xfrm>
            <a:off x="4399152" y="8297650"/>
            <a:ext cx="914400" cy="470308"/>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schemeClr val="bg1"/>
                </a:solidFill>
                <a:latin typeface="AT Fabriga Black" pitchFamily="2" charset="77"/>
                <a:ea typeface="AT Fabriga Black" pitchFamily="2" charset="77"/>
              </a:rPr>
              <a:t>47 days</a:t>
            </a:r>
            <a:endParaRPr kumimoji="0" lang="en-US" sz="4000" b="1" i="0" u="none" strike="noStrike" kern="1200" cap="none" spc="0" normalizeH="0" baseline="0" noProof="0">
              <a:ln>
                <a:noFill/>
              </a:ln>
              <a:solidFill>
                <a:schemeClr val="bg1"/>
              </a:solidFill>
              <a:effectLst/>
              <a:uLnTx/>
              <a:uFillTx/>
              <a:latin typeface="AT Fabriga Black" pitchFamily="2" charset="77"/>
              <a:ea typeface="AT Fabriga Black" pitchFamily="2" charset="77"/>
              <a:cs typeface="+mn-cs"/>
            </a:endParaRPr>
          </a:p>
        </p:txBody>
      </p:sp>
      <p:sp>
        <p:nvSpPr>
          <p:cNvPr id="48" name="TextBox 47">
            <a:extLst>
              <a:ext uri="{FF2B5EF4-FFF2-40B4-BE49-F238E27FC236}">
                <a16:creationId xmlns:a16="http://schemas.microsoft.com/office/drawing/2014/main" id="{0F6CF14A-9F83-D897-4E0D-FCA34E866AD8}"/>
              </a:ext>
            </a:extLst>
          </p:cNvPr>
          <p:cNvSpPr txBox="1"/>
          <p:nvPr/>
        </p:nvSpPr>
        <p:spPr>
          <a:xfrm>
            <a:off x="4388447" y="9216929"/>
            <a:ext cx="1858220" cy="223926"/>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pc="100">
                <a:solidFill>
                  <a:schemeClr val="bg1"/>
                </a:solidFill>
                <a:latin typeface="AT Fabriga Medium" pitchFamily="2" charset="77"/>
                <a:ea typeface="AT Fabriga Medium" pitchFamily="2" charset="77"/>
              </a:rPr>
              <a:t>7 DAYS SLOWER YOY</a:t>
            </a:r>
            <a:endParaRPr kumimoji="0" lang="en-US" sz="1100" b="0" i="0" u="none" strike="noStrike" kern="1200" cap="none" spc="100" normalizeH="0" baseline="0" noProof="0">
              <a:ln>
                <a:noFill/>
              </a:ln>
              <a:solidFill>
                <a:schemeClr val="bg1"/>
              </a:solidFill>
              <a:effectLst/>
              <a:uLnTx/>
              <a:uFillTx/>
              <a:latin typeface="AT Fabriga Medium" pitchFamily="2" charset="77"/>
              <a:ea typeface="AT Fabriga Medium" pitchFamily="2" charset="77"/>
              <a:cs typeface="+mn-cs"/>
            </a:endParaRPr>
          </a:p>
        </p:txBody>
      </p:sp>
      <p:sp>
        <p:nvSpPr>
          <p:cNvPr id="59" name="Rectangle 58">
            <a:extLst>
              <a:ext uri="{FF2B5EF4-FFF2-40B4-BE49-F238E27FC236}">
                <a16:creationId xmlns:a16="http://schemas.microsoft.com/office/drawing/2014/main" id="{CFD6A4C2-1541-D95C-6291-2ADB590179A7}"/>
              </a:ext>
            </a:extLst>
          </p:cNvPr>
          <p:cNvSpPr/>
          <p:nvPr/>
        </p:nvSpPr>
        <p:spPr>
          <a:xfrm>
            <a:off x="367748" y="6306967"/>
            <a:ext cx="6122502" cy="317803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Fabriga Medium"/>
              <a:ea typeface="+mn-ea"/>
              <a:cs typeface="+mn-cs"/>
            </a:endParaRPr>
          </a:p>
        </p:txBody>
      </p:sp>
      <p:sp>
        <p:nvSpPr>
          <p:cNvPr id="10" name="TextBox 9">
            <a:extLst>
              <a:ext uri="{FF2B5EF4-FFF2-40B4-BE49-F238E27FC236}">
                <a16:creationId xmlns:a16="http://schemas.microsoft.com/office/drawing/2014/main" id="{66224612-8FC0-8739-7695-E0F99292D9FF}"/>
              </a:ext>
            </a:extLst>
          </p:cNvPr>
          <p:cNvSpPr txBox="1"/>
          <p:nvPr/>
        </p:nvSpPr>
        <p:spPr>
          <a:xfrm>
            <a:off x="247470" y="2146299"/>
            <a:ext cx="3524802" cy="298109"/>
          </a:xfrm>
          <a:prstGeom prst="rect">
            <a:avLst/>
          </a:prstGeom>
          <a:noFill/>
        </p:spPr>
        <p:txBody>
          <a:bodyPr wrap="non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0" normalizeH="0" baseline="0" noProof="0">
                <a:ln>
                  <a:noFill/>
                </a:ln>
                <a:solidFill>
                  <a:schemeClr val="bg1"/>
                </a:solidFill>
                <a:effectLst/>
                <a:uLnTx/>
                <a:uFillTx/>
                <a:latin typeface="AT Fabriga Medium"/>
                <a:ea typeface="AT Fabriga Medium" pitchFamily="2" charset="77"/>
              </a:rPr>
              <a:t>ELECTRIC SHARE OF THE USED LCV MARKET ON AUTOTRADER</a:t>
            </a:r>
            <a:endParaRPr lang="en-US" sz="1200" b="0" i="0" u="none" strike="noStrike" kern="1200" cap="none" spc="100" normalizeH="0" baseline="0" noProof="0">
              <a:ln>
                <a:noFill/>
              </a:ln>
              <a:solidFill>
                <a:schemeClr val="bg1"/>
              </a:solidFill>
              <a:effectLst/>
              <a:uLnTx/>
              <a:uFillTx/>
              <a:latin typeface="AT Fabriga Medium"/>
              <a:ea typeface="AT Fabriga Medium" pitchFamily="2" charset="77"/>
            </a:endParaRPr>
          </a:p>
        </p:txBody>
      </p:sp>
      <p:sp>
        <p:nvSpPr>
          <p:cNvPr id="11" name="TextBox 10">
            <a:extLst>
              <a:ext uri="{FF2B5EF4-FFF2-40B4-BE49-F238E27FC236}">
                <a16:creationId xmlns:a16="http://schemas.microsoft.com/office/drawing/2014/main" id="{4E989E20-39A8-BD50-0847-2F078A3B9AA0}"/>
              </a:ext>
            </a:extLst>
          </p:cNvPr>
          <p:cNvSpPr txBox="1"/>
          <p:nvPr/>
        </p:nvSpPr>
        <p:spPr>
          <a:xfrm>
            <a:off x="247470" y="237762"/>
            <a:ext cx="5598822" cy="29811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spc="100">
                <a:solidFill>
                  <a:schemeClr val="bg1"/>
                </a:solidFill>
                <a:latin typeface="AT Fabriga Medium" pitchFamily="2" charset="77"/>
                <a:ea typeface="AT Fabriga Medium" pitchFamily="2" charset="77"/>
              </a:rPr>
              <a:t>USED ELECTRIC LCVS</a:t>
            </a:r>
            <a:endParaRPr kumimoji="0" lang="en-US" sz="1400" u="none" strike="noStrike" kern="1200" cap="none" spc="100" normalizeH="0" noProof="0">
              <a:ln>
                <a:noFill/>
              </a:ln>
              <a:solidFill>
                <a:schemeClr val="bg1"/>
              </a:solidFill>
              <a:effectLst/>
              <a:uLnTx/>
              <a:uFillTx/>
              <a:latin typeface="AT Fabriga Light" pitchFamily="2" charset="77"/>
              <a:ea typeface="AT Fabriga Light" pitchFamily="2" charset="77"/>
            </a:endParaRPr>
          </a:p>
        </p:txBody>
      </p:sp>
      <p:sp>
        <p:nvSpPr>
          <p:cNvPr id="25" name="TextBox 24">
            <a:extLst>
              <a:ext uri="{FF2B5EF4-FFF2-40B4-BE49-F238E27FC236}">
                <a16:creationId xmlns:a16="http://schemas.microsoft.com/office/drawing/2014/main" id="{470B544A-A657-548F-20B3-B09588351146}"/>
              </a:ext>
            </a:extLst>
          </p:cNvPr>
          <p:cNvSpPr txBox="1"/>
          <p:nvPr/>
        </p:nvSpPr>
        <p:spPr>
          <a:xfrm>
            <a:off x="-533400" y="1308100"/>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B465E"/>
              </a:solidFill>
              <a:effectLst/>
              <a:uLnTx/>
              <a:uFillTx/>
              <a:latin typeface="Fabriga Medium"/>
              <a:ea typeface="+mn-ea"/>
              <a:cs typeface="+mn-cs"/>
            </a:endParaRPr>
          </a:p>
        </p:txBody>
      </p:sp>
      <p:sp>
        <p:nvSpPr>
          <p:cNvPr id="5" name="Rectangle 4">
            <a:extLst>
              <a:ext uri="{FF2B5EF4-FFF2-40B4-BE49-F238E27FC236}">
                <a16:creationId xmlns:a16="http://schemas.microsoft.com/office/drawing/2014/main" id="{2B3A2A08-F5D8-93A4-BD69-36D8033D3114}"/>
              </a:ext>
            </a:extLst>
          </p:cNvPr>
          <p:cNvSpPr/>
          <p:nvPr/>
        </p:nvSpPr>
        <p:spPr>
          <a:xfrm>
            <a:off x="167551" y="492104"/>
            <a:ext cx="6549210" cy="1569660"/>
          </a:xfrm>
          <a:prstGeom prst="rect">
            <a:avLst/>
          </a:prstGeom>
        </p:spPr>
        <p:txBody>
          <a:bodyPr wrap="square" lIns="91440" tIns="45720" rIns="91440" bIns="45720" anchor="t">
            <a:spAutoFit/>
          </a:bodyPr>
          <a:lstStyle/>
          <a:p>
            <a:r>
              <a:rPr lang="en-GB" sz="1200">
                <a:solidFill>
                  <a:schemeClr val="bg1"/>
                </a:solidFill>
                <a:latin typeface="AT Fabriga Medium" pitchFamily="2" charset="77"/>
                <a:ea typeface="AT Fabriga Medium" pitchFamily="2" charset="77"/>
              </a:rPr>
              <a:t>The last 3 months of 2025 saw engagement with used electric LCV adverts  finish on a high, incrementally growing as stock increased and finishing  1.5ppts higher in December year-on-year. </a:t>
            </a:r>
            <a:r>
              <a:rPr lang="en-GB" sz="1200">
                <a:solidFill>
                  <a:schemeClr val="bg1"/>
                </a:solidFill>
                <a:latin typeface="AT Fabriga Light"/>
                <a:ea typeface="AT Fabriga Light" pitchFamily="50" charset="0"/>
              </a:rPr>
              <a:t>4.3% was the highest percentage share of advert views last quarter and was the highest value in 2025. Days to sell for used electric LCV’s slowed through last quarter as typically seen on the run up to year end , despite selling 1-day faster in December year-on-year. By contrast, diesel sold 7 days slower. Whilst selling more slowly through last quarter, speed of sale has improved compared to July – September, selling 6 days faster on average highlighting a volatile marketplace for used electric vans.</a:t>
            </a:r>
            <a:endParaRPr lang="en-GB" sz="1200">
              <a:solidFill>
                <a:schemeClr val="bg1"/>
              </a:solidFill>
              <a:latin typeface="AT Fabriga Light" pitchFamily="50" charset="0"/>
              <a:ea typeface="AT Fabriga Light" pitchFamily="50" charset="0"/>
            </a:endParaRPr>
          </a:p>
        </p:txBody>
      </p:sp>
      <p:sp>
        <p:nvSpPr>
          <p:cNvPr id="57" name="TextBox 56">
            <a:extLst>
              <a:ext uri="{FF2B5EF4-FFF2-40B4-BE49-F238E27FC236}">
                <a16:creationId xmlns:a16="http://schemas.microsoft.com/office/drawing/2014/main" id="{777CA6ED-E1D7-4350-5D39-01E6F253BD56}"/>
              </a:ext>
            </a:extLst>
          </p:cNvPr>
          <p:cNvSpPr txBox="1"/>
          <p:nvPr/>
        </p:nvSpPr>
        <p:spPr>
          <a:xfrm>
            <a:off x="715107" y="2331227"/>
            <a:ext cx="2732440" cy="261610"/>
          </a:xfrm>
          <a:prstGeom prst="rect">
            <a:avLst/>
          </a:prstGeom>
          <a:noFill/>
        </p:spPr>
        <p:txBody>
          <a:bodyPr wrap="square">
            <a:spAutoFit/>
          </a:bodyPr>
          <a:lstStyle/>
          <a:p>
            <a:r>
              <a:rPr lang="en-GB" sz="1100" u="none" strike="noStrike">
                <a:solidFill>
                  <a:srgbClr val="FFFFFF"/>
                </a:solidFill>
                <a:effectLst/>
                <a:latin typeface="AT Fabriga Medium" pitchFamily="50" charset="0"/>
                <a:ea typeface="AT Fabriga Medium" pitchFamily="50" charset="0"/>
              </a:rPr>
              <a:t>Electric share of LCV stock</a:t>
            </a:r>
          </a:p>
        </p:txBody>
      </p:sp>
      <p:cxnSp>
        <p:nvCxnSpPr>
          <p:cNvPr id="58" name="Straight Connector 57">
            <a:extLst>
              <a:ext uri="{FF2B5EF4-FFF2-40B4-BE49-F238E27FC236}">
                <a16:creationId xmlns:a16="http://schemas.microsoft.com/office/drawing/2014/main" id="{051C3E7B-1FB8-9AB8-FD29-A7A035049DEA}"/>
              </a:ext>
            </a:extLst>
          </p:cNvPr>
          <p:cNvCxnSpPr>
            <a:cxnSpLocks/>
          </p:cNvCxnSpPr>
          <p:nvPr/>
        </p:nvCxnSpPr>
        <p:spPr>
          <a:xfrm>
            <a:off x="346166" y="2455098"/>
            <a:ext cx="282967" cy="0"/>
          </a:xfrm>
          <a:prstGeom prst="line">
            <a:avLst/>
          </a:prstGeom>
          <a:ln w="60325" cap="rnd">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4727F5D-2FFD-EF91-3F68-F4ACA4A671F8}"/>
              </a:ext>
            </a:extLst>
          </p:cNvPr>
          <p:cNvSpPr txBox="1"/>
          <p:nvPr/>
        </p:nvSpPr>
        <p:spPr>
          <a:xfrm>
            <a:off x="324087" y="9648097"/>
            <a:ext cx="6029227" cy="24488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bg1"/>
                </a:solidFill>
                <a:effectLst/>
                <a:uLnTx/>
                <a:uFillTx/>
                <a:latin typeface="AT Fabriga Light" pitchFamily="2" charset="77"/>
                <a:ea typeface="AT Fabriga Light" pitchFamily="2" charset="77"/>
                <a:cs typeface="+mn-cs"/>
              </a:rPr>
              <a:t>*Data based on vans removed from Autotrader</a:t>
            </a:r>
          </a:p>
        </p:txBody>
      </p:sp>
      <p:sp>
        <p:nvSpPr>
          <p:cNvPr id="33" name="TextBox 32">
            <a:extLst>
              <a:ext uri="{FF2B5EF4-FFF2-40B4-BE49-F238E27FC236}">
                <a16:creationId xmlns:a16="http://schemas.microsoft.com/office/drawing/2014/main" id="{87AF54A2-4038-CC54-6524-C85A6A59D3A6}"/>
              </a:ext>
            </a:extLst>
          </p:cNvPr>
          <p:cNvSpPr txBox="1"/>
          <p:nvPr/>
        </p:nvSpPr>
        <p:spPr>
          <a:xfrm>
            <a:off x="486715" y="6521043"/>
            <a:ext cx="3455365" cy="20392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spc="100">
                <a:solidFill>
                  <a:schemeClr val="bg1"/>
                </a:solidFill>
                <a:latin typeface="AT Fabriga Medium" pitchFamily="2" charset="77"/>
                <a:ea typeface="AT Fabriga Medium" pitchFamily="2" charset="77"/>
              </a:rPr>
              <a:t>USED LCV DAYS TO SELL BY FUEL TYPE* </a:t>
            </a:r>
            <a:r>
              <a:rPr lang="en-GB" sz="1100" spc="100">
                <a:solidFill>
                  <a:schemeClr val="bg1"/>
                </a:solidFill>
                <a:latin typeface="AT Fabriga Light" pitchFamily="50" charset="0"/>
                <a:ea typeface="AT Fabriga Light" pitchFamily="50" charset="0"/>
              </a:rPr>
              <a:t>(MEDIAN)</a:t>
            </a:r>
            <a:endParaRPr kumimoji="0" lang="en-GB" sz="1200" u="none" strike="noStrike" kern="1200" cap="none" spc="100" normalizeH="0" baseline="0" noProof="0">
              <a:ln>
                <a:noFill/>
              </a:ln>
              <a:solidFill>
                <a:schemeClr val="bg1"/>
              </a:solidFill>
              <a:effectLst/>
              <a:uLnTx/>
              <a:uFillTx/>
              <a:latin typeface="AT Fabriga Light" pitchFamily="50" charset="0"/>
              <a:ea typeface="AT Fabriga Light" pitchFamily="50" charset="0"/>
            </a:endParaRPr>
          </a:p>
        </p:txBody>
      </p:sp>
      <p:cxnSp>
        <p:nvCxnSpPr>
          <p:cNvPr id="51" name="Straight Connector 50">
            <a:extLst>
              <a:ext uri="{FF2B5EF4-FFF2-40B4-BE49-F238E27FC236}">
                <a16:creationId xmlns:a16="http://schemas.microsoft.com/office/drawing/2014/main" id="{E44FF941-7A3C-321F-63C8-A70AD336784B}"/>
              </a:ext>
            </a:extLst>
          </p:cNvPr>
          <p:cNvCxnSpPr>
            <a:cxnSpLocks/>
          </p:cNvCxnSpPr>
          <p:nvPr/>
        </p:nvCxnSpPr>
        <p:spPr>
          <a:xfrm>
            <a:off x="3262700" y="2455098"/>
            <a:ext cx="282967" cy="0"/>
          </a:xfrm>
          <a:prstGeom prst="line">
            <a:avLst/>
          </a:prstGeom>
          <a:ln w="60325" cap="rnd">
            <a:solidFill>
              <a:srgbClr val="2DDBD6"/>
            </a:solidFill>
            <a:prstDash val="solid"/>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EE6C0646-5783-F5C4-BFC2-642E48DFE987}"/>
              </a:ext>
            </a:extLst>
          </p:cNvPr>
          <p:cNvSpPr txBox="1"/>
          <p:nvPr/>
        </p:nvSpPr>
        <p:spPr>
          <a:xfrm>
            <a:off x="3631641" y="2331227"/>
            <a:ext cx="2978889" cy="261610"/>
          </a:xfrm>
          <a:prstGeom prst="rect">
            <a:avLst/>
          </a:prstGeom>
          <a:noFill/>
        </p:spPr>
        <p:txBody>
          <a:bodyPr wrap="square">
            <a:spAutoFit/>
          </a:bodyPr>
          <a:lstStyle/>
          <a:p>
            <a:r>
              <a:rPr lang="en-GB" sz="1100" u="none" strike="noStrike">
                <a:solidFill>
                  <a:srgbClr val="FFFFFF"/>
                </a:solidFill>
                <a:effectLst/>
                <a:latin typeface="AT Fabriga Medium" pitchFamily="50" charset="0"/>
                <a:ea typeface="AT Fabriga Medium" pitchFamily="50" charset="0"/>
              </a:rPr>
              <a:t>Electric share of LCV advert views</a:t>
            </a:r>
          </a:p>
        </p:txBody>
      </p:sp>
      <p:graphicFrame>
        <p:nvGraphicFramePr>
          <p:cNvPr id="3" name="Chart 2">
            <a:extLst>
              <a:ext uri="{FF2B5EF4-FFF2-40B4-BE49-F238E27FC236}">
                <a16:creationId xmlns:a16="http://schemas.microsoft.com/office/drawing/2014/main" id="{AB1E68C7-5948-5143-B7C7-BC39025CB77D}"/>
              </a:ext>
            </a:extLst>
          </p:cNvPr>
          <p:cNvGraphicFramePr/>
          <p:nvPr>
            <p:extLst>
              <p:ext uri="{D42A27DB-BD31-4B8C-83A1-F6EECF244321}">
                <p14:modId xmlns:p14="http://schemas.microsoft.com/office/powerpoint/2010/main" val="3166320805"/>
              </p:ext>
            </p:extLst>
          </p:nvPr>
        </p:nvGraphicFramePr>
        <p:xfrm>
          <a:off x="182914" y="2636887"/>
          <a:ext cx="6533847" cy="35069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AAE7F666-0EF9-C27A-61AE-C1972D2F0944}"/>
              </a:ext>
            </a:extLst>
          </p:cNvPr>
          <p:cNvGraphicFramePr/>
          <p:nvPr>
            <p:extLst>
              <p:ext uri="{D42A27DB-BD31-4B8C-83A1-F6EECF244321}">
                <p14:modId xmlns:p14="http://schemas.microsoft.com/office/powerpoint/2010/main" val="3673389495"/>
              </p:ext>
            </p:extLst>
          </p:nvPr>
        </p:nvGraphicFramePr>
        <p:xfrm>
          <a:off x="367748" y="6939043"/>
          <a:ext cx="3774922" cy="247485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4366887"/>
      </p:ext>
    </p:extLst>
  </p:cSld>
  <p:clrMapOvr>
    <a:masterClrMapping/>
  </p:clrMapOvr>
  <p:transition spd="slow">
    <p:push dir="u"/>
  </p:transition>
</p:sld>
</file>

<file path=ppt/theme/theme1.xml><?xml version="1.0" encoding="utf-8"?>
<a:theme xmlns:a="http://schemas.openxmlformats.org/drawingml/2006/main" name="3_AutoTrader PPT Theme">
  <a:themeElements>
    <a:clrScheme name="Autotrader colour theme">
      <a:dk1>
        <a:sysClr val="windowText" lastClr="000000"/>
      </a:dk1>
      <a:lt1>
        <a:sysClr val="window" lastClr="FFFFFF"/>
      </a:lt1>
      <a:dk2>
        <a:srgbClr val="697DA1"/>
      </a:dk2>
      <a:lt2>
        <a:srgbClr val="FFD9D7"/>
      </a:lt2>
      <a:accent1>
        <a:srgbClr val="3B465E"/>
      </a:accent1>
      <a:accent2>
        <a:srgbClr val="F7F7F5"/>
      </a:accent2>
      <a:accent3>
        <a:srgbClr val="2DDBD6"/>
      </a:accent3>
      <a:accent4>
        <a:srgbClr val="FF4F40"/>
      </a:accent4>
      <a:accent5>
        <a:srgbClr val="FFC900"/>
      </a:accent5>
      <a:accent6>
        <a:srgbClr val="88D729"/>
      </a:accent6>
      <a:hlink>
        <a:srgbClr val="0563C1"/>
      </a:hlink>
      <a:folHlink>
        <a:srgbClr val="954F72"/>
      </a:folHlink>
    </a:clrScheme>
    <a:fontScheme name="Autotrader font theme">
      <a:majorFont>
        <a:latin typeface="Fabriga Medium"/>
        <a:ea typeface=""/>
        <a:cs typeface=""/>
      </a:majorFont>
      <a:minorFont>
        <a:latin typeface="Fabrig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t"/>
      <a:lstStyle>
        <a:defPPr algn="l">
          <a:defRPr sz="2000" dirty="0" err="1"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defRPr dirty="0" smtClean="0">
            <a:solidFill>
              <a:schemeClr val="accent1"/>
            </a:solidFill>
            <a:latin typeface="+mj-lt"/>
          </a:defRPr>
        </a:defPPr>
      </a:lstStyle>
    </a:txDef>
  </a:objectDefaults>
  <a:extraClrSchemeLst/>
  <a:extLst>
    <a:ext uri="{05A4C25C-085E-4340-85A3-A5531E510DB2}">
      <thm15:themeFamily xmlns:thm15="http://schemas.microsoft.com/office/thememl/2012/main" name="AutoTrader PowerPoint template [Read-Only]" id="{5DB538E8-57B7-426E-8E4A-A0F3658E42A3}" vid="{31967C58-7778-426E-B1CE-B9FBAA1BF2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dd9f133-9109-4dfc-8c2a-6181b25f2dfe">
      <Terms xmlns="http://schemas.microsoft.com/office/infopath/2007/PartnerControls"/>
    </lcf76f155ced4ddcb4097134ff3c332f>
    <TaxCatchAll xmlns="3dc100e4-1c8d-4b8b-83c1-e0ea2fe386ea" xsi:nil="true"/>
    <SharedWithUsers xmlns="3dc100e4-1c8d-4b8b-83c1-e0ea2fe386ea">
      <UserInfo>
        <DisplayName>Sarah Munnery</DisplayName>
        <AccountId>35</AccountId>
        <AccountType/>
      </UserInfo>
      <UserInfo>
        <DisplayName>Leanne Thomson</DisplayName>
        <AccountId>34</AccountId>
        <AccountType/>
      </UserInfo>
      <UserInfo>
        <DisplayName>Katie Gledhill</DisplayName>
        <AccountId>16</AccountId>
        <AccountType/>
      </UserInfo>
      <UserInfo>
        <DisplayName>Amy Pomeroy</DisplayName>
        <AccountId>27</AccountId>
        <AccountType/>
      </UserInfo>
      <UserInfo>
        <DisplayName>Lewis Norton</DisplayName>
        <AccountId>20</AccountId>
        <AccountType/>
      </UserInfo>
      <UserInfo>
        <DisplayName>Fianna Hornby</DisplayName>
        <AccountId>52</AccountId>
        <AccountType/>
      </UserInfo>
      <UserInfo>
        <DisplayName>Louis Maxwell</DisplayName>
        <AccountId>127</AccountId>
        <AccountType/>
      </UserInfo>
      <UserInfo>
        <DisplayName>Sean Otley</DisplayName>
        <AccountId>297</AccountId>
        <AccountType/>
      </UserInfo>
      <UserInfo>
        <DisplayName>Mike Bongiorno</DisplayName>
        <AccountId>335</AccountId>
        <AccountType/>
      </UserInfo>
      <UserInfo>
        <DisplayName>Marc Palmer</DisplayName>
        <AccountId>284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C1C2B4F5DC6934CBE19F5AF330425FD" ma:contentTypeVersion="19" ma:contentTypeDescription="Create a new document." ma:contentTypeScope="" ma:versionID="68d36a97cd1d5fe4572de5b9b19c3dda">
  <xsd:schema xmlns:xsd="http://www.w3.org/2001/XMLSchema" xmlns:xs="http://www.w3.org/2001/XMLSchema" xmlns:p="http://schemas.microsoft.com/office/2006/metadata/properties" xmlns:ns2="9dd9f133-9109-4dfc-8c2a-6181b25f2dfe" xmlns:ns3="3dc100e4-1c8d-4b8b-83c1-e0ea2fe386ea" targetNamespace="http://schemas.microsoft.com/office/2006/metadata/properties" ma:root="true" ma:fieldsID="6268fb9e5efd1f0475782418aa9f8668" ns2:_="" ns3:_="">
    <xsd:import namespace="9dd9f133-9109-4dfc-8c2a-6181b25f2dfe"/>
    <xsd:import namespace="3dc100e4-1c8d-4b8b-83c1-e0ea2fe386e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SearchProperties" minOccurs="0"/>
                <xsd:element ref="ns2:MediaServiceObjectDetectorVersions"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d9f133-9109-4dfc-8c2a-6181b25f2d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bb71723-09ab-4510-9de2-1c4e2262321d"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BillingMetadata" ma:index="24" nillable="true" ma:displayName="MediaServiceBillingMetadata" ma:hidden="true" ma:internalName="MediaServiceBillingMetadata"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c100e4-1c8d-4b8b-83c1-e0ea2fe386e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f57935ad-50bc-4762-a2af-6b9a82ad9235}" ma:internalName="TaxCatchAll" ma:showField="CatchAllData" ma:web="3dc100e4-1c8d-4b8b-83c1-e0ea2fe386e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8B6079-663F-40B8-90D5-3E612680874A}">
  <ds:schemaRefs>
    <ds:schemaRef ds:uri="http://schemas.microsoft.com/sharepoint/v3/contenttype/forms"/>
  </ds:schemaRefs>
</ds:datastoreItem>
</file>

<file path=customXml/itemProps2.xml><?xml version="1.0" encoding="utf-8"?>
<ds:datastoreItem xmlns:ds="http://schemas.openxmlformats.org/officeDocument/2006/customXml" ds:itemID="{4F74D39B-4F21-41E7-AB68-CE8A7BB0DF72}">
  <ds:schemaRefs>
    <ds:schemaRef ds:uri="http://purl.org/dc/dcmitype/"/>
    <ds:schemaRef ds:uri="http://schemas.microsoft.com/office/2006/documentManagement/types"/>
    <ds:schemaRef ds:uri="9dd9f133-9109-4dfc-8c2a-6181b25f2dfe"/>
    <ds:schemaRef ds:uri="http://schemas.microsoft.com/office/infopath/2007/PartnerControls"/>
    <ds:schemaRef ds:uri="http://www.w3.org/XML/1998/namespace"/>
    <ds:schemaRef ds:uri="http://schemas.openxmlformats.org/package/2006/metadata/core-properties"/>
    <ds:schemaRef ds:uri="3dc100e4-1c8d-4b8b-83c1-e0ea2fe386ea"/>
    <ds:schemaRef ds:uri="http://schemas.microsoft.com/office/2006/metadata/properties"/>
    <ds:schemaRef ds:uri="http://purl.org/dc/terms/"/>
    <ds:schemaRef ds:uri="http://purl.org/dc/elements/1.1/"/>
  </ds:schemaRefs>
</ds:datastoreItem>
</file>

<file path=customXml/itemProps3.xml><?xml version="1.0" encoding="utf-8"?>
<ds:datastoreItem xmlns:ds="http://schemas.openxmlformats.org/officeDocument/2006/customXml" ds:itemID="{F36CDE49-3FE4-403D-A11E-B69D85B5AC56}">
  <ds:schemaRefs>
    <ds:schemaRef ds:uri="3dc100e4-1c8d-4b8b-83c1-e0ea2fe386ea"/>
    <ds:schemaRef ds:uri="9dd9f133-9109-4dfc-8c2a-6181b25f2d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1075</Words>
  <Application>Microsoft Macintosh PowerPoint</Application>
  <PresentationFormat>A4 Paper (210x297 mm)</PresentationFormat>
  <Paragraphs>141</Paragraphs>
  <Slides>6</Slides>
  <Notes>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vt:i4>
      </vt:variant>
    </vt:vector>
  </HeadingPairs>
  <TitlesOfParts>
    <vt:vector size="19" baseType="lpstr">
      <vt:lpstr>Arial</vt:lpstr>
      <vt:lpstr>AT Fabriga</vt:lpstr>
      <vt:lpstr>AT Fabriga Black</vt:lpstr>
      <vt:lpstr>AT Fabriga Bold</vt:lpstr>
      <vt:lpstr>AT Fabriga Light</vt:lpstr>
      <vt:lpstr>AT Fabriga Light Italic</vt:lpstr>
      <vt:lpstr>AT Fabriga Medium</vt:lpstr>
      <vt:lpstr>Calibri</vt:lpstr>
      <vt:lpstr>Fabriga</vt:lpstr>
      <vt:lpstr>Fabriga Light</vt:lpstr>
      <vt:lpstr>Fabriga Medium</vt:lpstr>
      <vt:lpstr>Wingdings 3</vt:lpstr>
      <vt:lpstr>3_AutoTrader PPT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Solene Montangon</dc:creator>
  <cp:lastModifiedBy>David King</cp:lastModifiedBy>
  <cp:revision>4</cp:revision>
  <cp:lastPrinted>2023-09-20T08:52:09Z</cp:lastPrinted>
  <dcterms:created xsi:type="dcterms:W3CDTF">2019-08-01T14:29:43Z</dcterms:created>
  <dcterms:modified xsi:type="dcterms:W3CDTF">2026-01-19T16:16:25Z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0x0101003C1C2B4F5DC6934CBE19F5AF330425FD</vt:lpwstr>
  </property>
</Properties>
</file>